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50292000" cy="26060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Oswald" panose="020B0604020202020204" charset="-52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CA3B754-0189-4D93-B527-B71F28278A87}">
  <a:tblStyle styleId="{9CA3B754-0189-4D93-B527-B71F28278A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9" d="100"/>
          <a:sy n="29" d="100"/>
        </p:scale>
        <p:origin x="-174" y="-84"/>
      </p:cViewPr>
      <p:guideLst>
        <p:guide orient="horz" pos="8208"/>
        <p:guide pos="15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viewProps" Target="viewProps.xml"/><Relationship Id="rId5" Type="http://schemas.openxmlformats.org/officeDocument/2006/relationships/font" Target="fonts/font2.fntdata"/><Relationship Id="rId10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0625" y="685800"/>
            <a:ext cx="6617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44602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ee-power-point-templates.com/presentation-poster-templates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0650" y="685800"/>
            <a:ext cx="6616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 smtClean="0">
                <a:solidFill>
                  <a:schemeClr val="dk1"/>
                </a:solidFill>
              </a:rPr>
              <a:t>Здесь вы можете добавить свои заметки к постеру. Этот </a:t>
            </a:r>
            <a:r>
              <a:rPr lang="ru-RU" smtClean="0">
                <a:solidFill>
                  <a:schemeClr val="dk1"/>
                </a:solidFill>
              </a:rPr>
              <a:t>шаблон для </a:t>
            </a:r>
            <a:r>
              <a:rPr lang="ru-RU" dirty="0" smtClean="0">
                <a:solidFill>
                  <a:schemeClr val="dk1"/>
                </a:solidFill>
              </a:rPr>
              <a:t>исследовательских плакатов полностью редактируемый, поэтому текст, графику и контент можно обновлять в соответствии с вашими собственными исследовательскими потребностями.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1"/>
                </a:solidFill>
              </a:rPr>
              <a:t>Download more </a:t>
            </a:r>
            <a:r>
              <a:rPr lang="en" u="sng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poster presentation templates</a:t>
            </a:r>
            <a:r>
              <a:rPr lang="en" dirty="0">
                <a:solidFill>
                  <a:schemeClr val="dk1"/>
                </a:solidFill>
              </a:rPr>
              <a:t> from FPPT.com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ree-power-point-templates.com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714396" y="3772513"/>
            <a:ext cx="46863300" cy="10399800"/>
          </a:xfrm>
          <a:prstGeom prst="rect">
            <a:avLst/>
          </a:prstGeom>
        </p:spPr>
        <p:txBody>
          <a:bodyPr spcFirstLastPara="1" wrap="square" lIns="487600" tIns="487600" rIns="487600" bIns="4876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700"/>
              <a:buNone/>
              <a:defRPr sz="277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714350" y="14359567"/>
            <a:ext cx="46863300" cy="40158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46598517" y="23626965"/>
            <a:ext cx="3017700" cy="19944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714350" y="5604367"/>
            <a:ext cx="46863300" cy="9948300"/>
          </a:xfrm>
          <a:prstGeom prst="rect">
            <a:avLst/>
          </a:prstGeom>
        </p:spPr>
        <p:txBody>
          <a:bodyPr spcFirstLastPara="1" wrap="square" lIns="487600" tIns="487600" rIns="487600" bIns="4876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0"/>
              <a:buNone/>
              <a:defRPr sz="64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714350" y="15971274"/>
            <a:ext cx="46863300" cy="65907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marL="457200" lvl="0" indent="-838200" algn="ctr">
              <a:spcBef>
                <a:spcPts val="0"/>
              </a:spcBef>
              <a:spcAft>
                <a:spcPts val="0"/>
              </a:spcAft>
              <a:buSzPts val="9600"/>
              <a:buChar char="●"/>
              <a:defRPr/>
            </a:lvl1pPr>
            <a:lvl2pPr marL="914400" lvl="1" indent="-704850" algn="ctr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2pPr>
            <a:lvl3pPr marL="1371600" lvl="2" indent="-704850" algn="ctr">
              <a:spcBef>
                <a:spcPts val="8500"/>
              </a:spcBef>
              <a:spcAft>
                <a:spcPts val="0"/>
              </a:spcAft>
              <a:buSzPts val="7500"/>
              <a:buChar char="■"/>
              <a:defRPr/>
            </a:lvl3pPr>
            <a:lvl4pPr marL="1828800" lvl="3" indent="-704850" algn="ctr">
              <a:spcBef>
                <a:spcPts val="8500"/>
              </a:spcBef>
              <a:spcAft>
                <a:spcPts val="0"/>
              </a:spcAft>
              <a:buSzPts val="7500"/>
              <a:buChar char="●"/>
              <a:defRPr/>
            </a:lvl4pPr>
            <a:lvl5pPr marL="2286000" lvl="4" indent="-704850" algn="ctr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5pPr>
            <a:lvl6pPr marL="2743200" lvl="5" indent="-704850" algn="ctr">
              <a:spcBef>
                <a:spcPts val="8500"/>
              </a:spcBef>
              <a:spcAft>
                <a:spcPts val="0"/>
              </a:spcAft>
              <a:buSzPts val="7500"/>
              <a:buChar char="■"/>
              <a:defRPr/>
            </a:lvl6pPr>
            <a:lvl7pPr marL="3200400" lvl="6" indent="-704850" algn="ctr">
              <a:spcBef>
                <a:spcPts val="8500"/>
              </a:spcBef>
              <a:spcAft>
                <a:spcPts val="0"/>
              </a:spcAft>
              <a:buSzPts val="7500"/>
              <a:buChar char="●"/>
              <a:defRPr/>
            </a:lvl7pPr>
            <a:lvl8pPr marL="3657600" lvl="7" indent="-704850" algn="ctr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8pPr>
            <a:lvl9pPr marL="4114800" lvl="8" indent="-704850" algn="ctr">
              <a:spcBef>
                <a:spcPts val="8500"/>
              </a:spcBef>
              <a:spcAft>
                <a:spcPts val="8500"/>
              </a:spcAft>
              <a:buSzPts val="75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46598517" y="23626965"/>
            <a:ext cx="3017700" cy="19944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46598517" y="23626965"/>
            <a:ext cx="3017700" cy="19944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" name="Google Shape;50;p12" descr="logo.png">
            <a:hlinkClick r:id="rId2"/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0416" y="904875"/>
            <a:ext cx="5681792" cy="184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714350" y="10897640"/>
            <a:ext cx="46863300" cy="42651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2pPr>
            <a:lvl3pPr lvl="2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3pPr>
            <a:lvl4pPr lvl="3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4pPr>
            <a:lvl5pPr lvl="4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5pPr>
            <a:lvl6pPr lvl="5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6pPr>
            <a:lvl7pPr lvl="6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7pPr>
            <a:lvl8pPr lvl="7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8pPr>
            <a:lvl9pPr lvl="8" algn="ctr">
              <a:spcBef>
                <a:spcPts val="0"/>
              </a:spcBef>
              <a:spcAft>
                <a:spcPts val="0"/>
              </a:spcAft>
              <a:buSzPts val="19200"/>
              <a:buNone/>
              <a:defRPr sz="19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46598517" y="23626965"/>
            <a:ext cx="3017700" cy="19944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714350" y="2254793"/>
            <a:ext cx="46863300" cy="29019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714350" y="5839207"/>
            <a:ext cx="46863300" cy="173097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marL="457200" lvl="0" indent="-838200">
              <a:spcBef>
                <a:spcPts val="0"/>
              </a:spcBef>
              <a:spcAft>
                <a:spcPts val="0"/>
              </a:spcAft>
              <a:buSzPts val="9600"/>
              <a:buChar char="●"/>
              <a:defRPr/>
            </a:lvl1pPr>
            <a:lvl2pPr marL="914400" lvl="1" indent="-704850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2pPr>
            <a:lvl3pPr marL="1371600" lvl="2" indent="-704850">
              <a:spcBef>
                <a:spcPts val="8500"/>
              </a:spcBef>
              <a:spcAft>
                <a:spcPts val="0"/>
              </a:spcAft>
              <a:buSzPts val="7500"/>
              <a:buChar char="■"/>
              <a:defRPr/>
            </a:lvl3pPr>
            <a:lvl4pPr marL="1828800" lvl="3" indent="-704850">
              <a:spcBef>
                <a:spcPts val="8500"/>
              </a:spcBef>
              <a:spcAft>
                <a:spcPts val="0"/>
              </a:spcAft>
              <a:buSzPts val="7500"/>
              <a:buChar char="●"/>
              <a:defRPr/>
            </a:lvl4pPr>
            <a:lvl5pPr marL="2286000" lvl="4" indent="-704850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5pPr>
            <a:lvl6pPr marL="2743200" lvl="5" indent="-704850">
              <a:spcBef>
                <a:spcPts val="8500"/>
              </a:spcBef>
              <a:spcAft>
                <a:spcPts val="0"/>
              </a:spcAft>
              <a:buSzPts val="7500"/>
              <a:buChar char="■"/>
              <a:defRPr/>
            </a:lvl6pPr>
            <a:lvl7pPr marL="3200400" lvl="6" indent="-704850">
              <a:spcBef>
                <a:spcPts val="8500"/>
              </a:spcBef>
              <a:spcAft>
                <a:spcPts val="0"/>
              </a:spcAft>
              <a:buSzPts val="7500"/>
              <a:buChar char="●"/>
              <a:defRPr/>
            </a:lvl7pPr>
            <a:lvl8pPr marL="3657600" lvl="7" indent="-704850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8pPr>
            <a:lvl9pPr marL="4114800" lvl="8" indent="-704850">
              <a:spcBef>
                <a:spcPts val="8500"/>
              </a:spcBef>
              <a:spcAft>
                <a:spcPts val="8500"/>
              </a:spcAft>
              <a:buSzPts val="75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46598517" y="23626965"/>
            <a:ext cx="3017700" cy="19944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714350" y="2254793"/>
            <a:ext cx="46863300" cy="29019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714350" y="5839207"/>
            <a:ext cx="21999300" cy="173097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marL="457200" lvl="0" indent="-704850">
              <a:spcBef>
                <a:spcPts val="0"/>
              </a:spcBef>
              <a:spcAft>
                <a:spcPts val="0"/>
              </a:spcAft>
              <a:buSzPts val="7500"/>
              <a:buChar char="●"/>
              <a:defRPr sz="7500"/>
            </a:lvl1pPr>
            <a:lvl2pPr marL="914400" lvl="1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2pPr>
            <a:lvl3pPr marL="1371600" lvl="2" indent="-635000"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3pPr>
            <a:lvl4pPr marL="1828800" lvl="3" indent="-635000"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4pPr>
            <a:lvl5pPr marL="2286000" lvl="4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5pPr>
            <a:lvl6pPr marL="2743200" lvl="5" indent="-635000"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6pPr>
            <a:lvl7pPr marL="3200400" lvl="6" indent="-635000"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7pPr>
            <a:lvl8pPr marL="3657600" lvl="7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8pPr>
            <a:lvl9pPr marL="4114800" lvl="8" indent="-635000">
              <a:spcBef>
                <a:spcPts val="8500"/>
              </a:spcBef>
              <a:spcAft>
                <a:spcPts val="8500"/>
              </a:spcAft>
              <a:buSzPts val="6400"/>
              <a:buChar char="■"/>
              <a:defRPr sz="64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26578200" y="5839207"/>
            <a:ext cx="21999300" cy="173097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marL="457200" lvl="0" indent="-704850">
              <a:spcBef>
                <a:spcPts val="0"/>
              </a:spcBef>
              <a:spcAft>
                <a:spcPts val="0"/>
              </a:spcAft>
              <a:buSzPts val="7500"/>
              <a:buChar char="●"/>
              <a:defRPr sz="7500"/>
            </a:lvl1pPr>
            <a:lvl2pPr marL="914400" lvl="1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2pPr>
            <a:lvl3pPr marL="1371600" lvl="2" indent="-635000"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3pPr>
            <a:lvl4pPr marL="1828800" lvl="3" indent="-635000"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4pPr>
            <a:lvl5pPr marL="2286000" lvl="4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5pPr>
            <a:lvl6pPr marL="2743200" lvl="5" indent="-635000"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6pPr>
            <a:lvl7pPr marL="3200400" lvl="6" indent="-635000"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7pPr>
            <a:lvl8pPr marL="3657600" lvl="7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8pPr>
            <a:lvl9pPr marL="4114800" lvl="8" indent="-635000">
              <a:spcBef>
                <a:spcPts val="8500"/>
              </a:spcBef>
              <a:spcAft>
                <a:spcPts val="8500"/>
              </a:spcAft>
              <a:buSzPts val="6400"/>
              <a:buChar char="■"/>
              <a:defRPr sz="64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46598517" y="23626965"/>
            <a:ext cx="3017700" cy="19944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714350" y="2254793"/>
            <a:ext cx="46863300" cy="29019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9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46598517" y="23626965"/>
            <a:ext cx="3017700" cy="19944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714350" y="2815040"/>
            <a:ext cx="15444000" cy="3828900"/>
          </a:xfrm>
          <a:prstGeom prst="rect">
            <a:avLst/>
          </a:prstGeom>
        </p:spPr>
        <p:txBody>
          <a:bodyPr spcFirstLastPara="1" wrap="square" lIns="487600" tIns="487600" rIns="487600" bIns="4876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1pPr>
            <a:lvl2pPr lvl="1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2pPr>
            <a:lvl3pPr lvl="2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3pPr>
            <a:lvl4pPr lvl="3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4pPr>
            <a:lvl5pPr lvl="4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5pPr>
            <a:lvl6pPr lvl="5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6pPr>
            <a:lvl7pPr lvl="6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7pPr>
            <a:lvl8pPr lvl="7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8pPr>
            <a:lvl9pPr lvl="8">
              <a:spcBef>
                <a:spcPts val="0"/>
              </a:spcBef>
              <a:spcAft>
                <a:spcPts val="0"/>
              </a:spcAft>
              <a:buSzPts val="12800"/>
              <a:buNone/>
              <a:defRPr sz="12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714350" y="7040640"/>
            <a:ext cx="15444000" cy="161088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marL="457200" lvl="0" indent="-635000">
              <a:spcBef>
                <a:spcPts val="0"/>
              </a:spcBef>
              <a:spcAft>
                <a:spcPts val="0"/>
              </a:spcAft>
              <a:buSzPts val="6400"/>
              <a:buChar char="●"/>
              <a:defRPr sz="6400"/>
            </a:lvl1pPr>
            <a:lvl2pPr marL="914400" lvl="1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2pPr>
            <a:lvl3pPr marL="1371600" lvl="2" indent="-635000"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3pPr>
            <a:lvl4pPr marL="1828800" lvl="3" indent="-635000"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4pPr>
            <a:lvl5pPr marL="2286000" lvl="4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5pPr>
            <a:lvl6pPr marL="2743200" lvl="5" indent="-635000">
              <a:spcBef>
                <a:spcPts val="8500"/>
              </a:spcBef>
              <a:spcAft>
                <a:spcPts val="0"/>
              </a:spcAft>
              <a:buSzPts val="6400"/>
              <a:buChar char="■"/>
              <a:defRPr sz="6400"/>
            </a:lvl6pPr>
            <a:lvl7pPr marL="3200400" lvl="6" indent="-635000">
              <a:spcBef>
                <a:spcPts val="8500"/>
              </a:spcBef>
              <a:spcAft>
                <a:spcPts val="0"/>
              </a:spcAft>
              <a:buSzPts val="6400"/>
              <a:buChar char="●"/>
              <a:defRPr sz="6400"/>
            </a:lvl7pPr>
            <a:lvl8pPr marL="3657600" lvl="7" indent="-635000">
              <a:spcBef>
                <a:spcPts val="8500"/>
              </a:spcBef>
              <a:spcAft>
                <a:spcPts val="0"/>
              </a:spcAft>
              <a:buSzPts val="6400"/>
              <a:buChar char="○"/>
              <a:defRPr sz="6400"/>
            </a:lvl8pPr>
            <a:lvl9pPr marL="4114800" lvl="8" indent="-635000">
              <a:spcBef>
                <a:spcPts val="8500"/>
              </a:spcBef>
              <a:spcAft>
                <a:spcPts val="8500"/>
              </a:spcAft>
              <a:buSzPts val="6400"/>
              <a:buChar char="■"/>
              <a:defRPr sz="6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46598517" y="23626965"/>
            <a:ext cx="3017700" cy="19944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2696375" y="2280760"/>
            <a:ext cx="35022900" cy="207267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1pPr>
            <a:lvl2pPr lvl="1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2pPr>
            <a:lvl3pPr lvl="2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3pPr>
            <a:lvl4pPr lvl="3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4pPr>
            <a:lvl5pPr lvl="4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5pPr>
            <a:lvl6pPr lvl="5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6pPr>
            <a:lvl7pPr lvl="6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7pPr>
            <a:lvl8pPr lvl="7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8pPr>
            <a:lvl9pPr lvl="8">
              <a:spcBef>
                <a:spcPts val="0"/>
              </a:spcBef>
              <a:spcAft>
                <a:spcPts val="0"/>
              </a:spcAft>
              <a:buSzPts val="25600"/>
              <a:buNone/>
              <a:defRPr sz="25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46598517" y="23626965"/>
            <a:ext cx="3017700" cy="19944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25146000" y="-633"/>
            <a:ext cx="25146000" cy="26060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1460250" y="6248087"/>
            <a:ext cx="22248600" cy="7510200"/>
          </a:xfrm>
          <a:prstGeom prst="rect">
            <a:avLst/>
          </a:prstGeom>
        </p:spPr>
        <p:txBody>
          <a:bodyPr spcFirstLastPara="1" wrap="square" lIns="487600" tIns="487600" rIns="487600" bIns="4876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1pPr>
            <a:lvl2pPr lvl="1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2400"/>
              <a:buNone/>
              <a:defRPr sz="224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1460250" y="14202246"/>
            <a:ext cx="22248600" cy="6258000"/>
          </a:xfrm>
          <a:prstGeom prst="rect">
            <a:avLst/>
          </a:prstGeom>
        </p:spPr>
        <p:txBody>
          <a:bodyPr spcFirstLastPara="1" wrap="square" lIns="487600" tIns="487600" rIns="487600" bIns="4876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200"/>
              <a:buNone/>
              <a:defRPr sz="112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27167250" y="3668647"/>
            <a:ext cx="21103500" cy="187218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marL="457200" lvl="0" indent="-838200">
              <a:spcBef>
                <a:spcPts val="0"/>
              </a:spcBef>
              <a:spcAft>
                <a:spcPts val="0"/>
              </a:spcAft>
              <a:buSzPts val="9600"/>
              <a:buChar char="●"/>
              <a:defRPr/>
            </a:lvl1pPr>
            <a:lvl2pPr marL="914400" lvl="1" indent="-704850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2pPr>
            <a:lvl3pPr marL="1371600" lvl="2" indent="-704850">
              <a:spcBef>
                <a:spcPts val="8500"/>
              </a:spcBef>
              <a:spcAft>
                <a:spcPts val="0"/>
              </a:spcAft>
              <a:buSzPts val="7500"/>
              <a:buChar char="■"/>
              <a:defRPr/>
            </a:lvl3pPr>
            <a:lvl4pPr marL="1828800" lvl="3" indent="-704850">
              <a:spcBef>
                <a:spcPts val="8500"/>
              </a:spcBef>
              <a:spcAft>
                <a:spcPts val="0"/>
              </a:spcAft>
              <a:buSzPts val="7500"/>
              <a:buChar char="●"/>
              <a:defRPr/>
            </a:lvl4pPr>
            <a:lvl5pPr marL="2286000" lvl="4" indent="-704850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5pPr>
            <a:lvl6pPr marL="2743200" lvl="5" indent="-704850">
              <a:spcBef>
                <a:spcPts val="8500"/>
              </a:spcBef>
              <a:spcAft>
                <a:spcPts val="0"/>
              </a:spcAft>
              <a:buSzPts val="7500"/>
              <a:buChar char="■"/>
              <a:defRPr/>
            </a:lvl6pPr>
            <a:lvl7pPr marL="3200400" lvl="6" indent="-704850">
              <a:spcBef>
                <a:spcPts val="8500"/>
              </a:spcBef>
              <a:spcAft>
                <a:spcPts val="0"/>
              </a:spcAft>
              <a:buSzPts val="7500"/>
              <a:buChar char="●"/>
              <a:defRPr/>
            </a:lvl7pPr>
            <a:lvl8pPr marL="3657600" lvl="7" indent="-704850">
              <a:spcBef>
                <a:spcPts val="8500"/>
              </a:spcBef>
              <a:spcAft>
                <a:spcPts val="0"/>
              </a:spcAft>
              <a:buSzPts val="7500"/>
              <a:buChar char="○"/>
              <a:defRPr/>
            </a:lvl8pPr>
            <a:lvl9pPr marL="4114800" lvl="8" indent="-704850">
              <a:spcBef>
                <a:spcPts val="8500"/>
              </a:spcBef>
              <a:spcAft>
                <a:spcPts val="8500"/>
              </a:spcAft>
              <a:buSzPts val="75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46598517" y="23626965"/>
            <a:ext cx="3017700" cy="19944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714350" y="21434914"/>
            <a:ext cx="32993400" cy="30660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46598517" y="23626965"/>
            <a:ext cx="3017700" cy="1994400"/>
          </a:xfrm>
          <a:prstGeom prst="rect">
            <a:avLst/>
          </a:prstGeom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714350" y="2254793"/>
            <a:ext cx="46863300" cy="29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900"/>
              <a:buNone/>
              <a:defRPr sz="149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714350" y="5839207"/>
            <a:ext cx="46863300" cy="173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t" anchorCtr="0">
            <a:noAutofit/>
          </a:bodyPr>
          <a:lstStyle>
            <a:lvl1pPr marL="457200" lvl="0" indent="-838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Char char="●"/>
              <a:defRPr sz="9600">
                <a:solidFill>
                  <a:schemeClr val="dk2"/>
                </a:solidFill>
              </a:defRPr>
            </a:lvl1pPr>
            <a:lvl2pPr marL="914400" lvl="1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Char char="○"/>
              <a:defRPr sz="7500">
                <a:solidFill>
                  <a:schemeClr val="dk2"/>
                </a:solidFill>
              </a:defRPr>
            </a:lvl2pPr>
            <a:lvl3pPr marL="1371600" lvl="2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Char char="■"/>
              <a:defRPr sz="7500">
                <a:solidFill>
                  <a:schemeClr val="dk2"/>
                </a:solidFill>
              </a:defRPr>
            </a:lvl3pPr>
            <a:lvl4pPr marL="1828800" lvl="3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Char char="●"/>
              <a:defRPr sz="7500">
                <a:solidFill>
                  <a:schemeClr val="dk2"/>
                </a:solidFill>
              </a:defRPr>
            </a:lvl4pPr>
            <a:lvl5pPr marL="2286000" lvl="4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Char char="○"/>
              <a:defRPr sz="7500">
                <a:solidFill>
                  <a:schemeClr val="dk2"/>
                </a:solidFill>
              </a:defRPr>
            </a:lvl5pPr>
            <a:lvl6pPr marL="2743200" lvl="5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Char char="■"/>
              <a:defRPr sz="7500">
                <a:solidFill>
                  <a:schemeClr val="dk2"/>
                </a:solidFill>
              </a:defRPr>
            </a:lvl6pPr>
            <a:lvl7pPr marL="3200400" lvl="6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Char char="●"/>
              <a:defRPr sz="7500">
                <a:solidFill>
                  <a:schemeClr val="dk2"/>
                </a:solidFill>
              </a:defRPr>
            </a:lvl7pPr>
            <a:lvl8pPr marL="3657600" lvl="7" indent="-704850">
              <a:lnSpc>
                <a:spcPct val="115000"/>
              </a:lnSpc>
              <a:spcBef>
                <a:spcPts val="8500"/>
              </a:spcBef>
              <a:spcAft>
                <a:spcPts val="0"/>
              </a:spcAft>
              <a:buClr>
                <a:schemeClr val="dk2"/>
              </a:buClr>
              <a:buSzPts val="7500"/>
              <a:buChar char="○"/>
              <a:defRPr sz="7500">
                <a:solidFill>
                  <a:schemeClr val="dk2"/>
                </a:solidFill>
              </a:defRPr>
            </a:lvl8pPr>
            <a:lvl9pPr marL="4114800" lvl="8" indent="-704850">
              <a:lnSpc>
                <a:spcPct val="115000"/>
              </a:lnSpc>
              <a:spcBef>
                <a:spcPts val="8500"/>
              </a:spcBef>
              <a:spcAft>
                <a:spcPts val="8500"/>
              </a:spcAft>
              <a:buClr>
                <a:schemeClr val="dk2"/>
              </a:buClr>
              <a:buSzPts val="7500"/>
              <a:buChar char="■"/>
              <a:defRPr sz="75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6598517" y="23626965"/>
            <a:ext cx="3017700" cy="19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600" tIns="487600" rIns="487600" bIns="487600" anchor="ctr" anchorCtr="0">
            <a:noAutofit/>
          </a:bodyPr>
          <a:lstStyle>
            <a:lvl1pPr lvl="0" algn="r">
              <a:buNone/>
              <a:defRPr sz="5300">
                <a:solidFill>
                  <a:schemeClr val="dk2"/>
                </a:solidFill>
              </a:defRPr>
            </a:lvl1pPr>
            <a:lvl2pPr lvl="1" algn="r">
              <a:buNone/>
              <a:defRPr sz="5300">
                <a:solidFill>
                  <a:schemeClr val="dk2"/>
                </a:solidFill>
              </a:defRPr>
            </a:lvl2pPr>
            <a:lvl3pPr lvl="2" algn="r">
              <a:buNone/>
              <a:defRPr sz="5300">
                <a:solidFill>
                  <a:schemeClr val="dk2"/>
                </a:solidFill>
              </a:defRPr>
            </a:lvl3pPr>
            <a:lvl4pPr lvl="3" algn="r">
              <a:buNone/>
              <a:defRPr sz="5300">
                <a:solidFill>
                  <a:schemeClr val="dk2"/>
                </a:solidFill>
              </a:defRPr>
            </a:lvl4pPr>
            <a:lvl5pPr lvl="4" algn="r">
              <a:buNone/>
              <a:defRPr sz="5300">
                <a:solidFill>
                  <a:schemeClr val="dk2"/>
                </a:solidFill>
              </a:defRPr>
            </a:lvl5pPr>
            <a:lvl6pPr lvl="5" algn="r">
              <a:buNone/>
              <a:defRPr sz="5300">
                <a:solidFill>
                  <a:schemeClr val="dk2"/>
                </a:solidFill>
              </a:defRPr>
            </a:lvl6pPr>
            <a:lvl7pPr lvl="6" algn="r">
              <a:buNone/>
              <a:defRPr sz="5300">
                <a:solidFill>
                  <a:schemeClr val="dk2"/>
                </a:solidFill>
              </a:defRPr>
            </a:lvl7pPr>
            <a:lvl8pPr lvl="7" algn="r">
              <a:buNone/>
              <a:defRPr sz="5300">
                <a:solidFill>
                  <a:schemeClr val="dk2"/>
                </a:solidFill>
              </a:defRPr>
            </a:lvl8pPr>
            <a:lvl9pPr lvl="8" algn="r">
              <a:buNone/>
              <a:defRPr sz="5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VALipatov@yandex.ru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/>
          <p:nvPr/>
        </p:nvSpPr>
        <p:spPr>
          <a:xfrm>
            <a:off x="1027182" y="722078"/>
            <a:ext cx="48242958" cy="368435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17224310" y="4609380"/>
            <a:ext cx="15903600" cy="206961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1027215" y="4609380"/>
            <a:ext cx="15903600" cy="206961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33366724" y="4609380"/>
            <a:ext cx="15903600" cy="206961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3"/>
          <p:cNvSpPr txBox="1"/>
          <p:nvPr/>
        </p:nvSpPr>
        <p:spPr>
          <a:xfrm>
            <a:off x="28535756" y="2619150"/>
            <a:ext cx="13900500" cy="9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D0E0E3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D0E0E3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>
              <a:solidFill>
                <a:srgbClr val="D0E0E3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5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6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5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600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63" name="Google Shape;63;p13"/>
          <p:cNvSpPr txBox="1"/>
          <p:nvPr/>
        </p:nvSpPr>
        <p:spPr>
          <a:xfrm>
            <a:off x="2336897" y="5142746"/>
            <a:ext cx="13318800" cy="11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5400" b="1" dirty="0" smtClean="0">
                <a:solidFill>
                  <a:schemeClr val="bg2"/>
                </a:solidFill>
                <a:latin typeface="+mj-lt"/>
              </a:rPr>
              <a:t>Актуальность</a:t>
            </a:r>
            <a:r>
              <a:rPr lang="en-US" sz="5400" b="1" dirty="0" smtClean="0">
                <a:solidFill>
                  <a:schemeClr val="bg2"/>
                </a:solidFill>
                <a:latin typeface="Oswald" panose="020B0604020202020204" charset="-52"/>
              </a:rPr>
              <a:t>:</a:t>
            </a:r>
            <a:endParaRPr dirty="0">
              <a:solidFill>
                <a:schemeClr val="bg2"/>
              </a:solidFill>
              <a:latin typeface="Oswald" panose="020B0604020202020204" charset="-52"/>
              <a:ea typeface="Oswald"/>
              <a:cs typeface="Oswald"/>
              <a:sym typeface="Oswald"/>
            </a:endParaRPr>
          </a:p>
        </p:txBody>
      </p:sp>
      <p:sp>
        <p:nvSpPr>
          <p:cNvPr id="64" name="Google Shape;64;p13"/>
          <p:cNvSpPr/>
          <p:nvPr/>
        </p:nvSpPr>
        <p:spPr>
          <a:xfrm>
            <a:off x="1027182" y="24995925"/>
            <a:ext cx="15903600" cy="30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3"/>
          <p:cNvSpPr/>
          <p:nvPr/>
        </p:nvSpPr>
        <p:spPr>
          <a:xfrm>
            <a:off x="17222201" y="24995925"/>
            <a:ext cx="15903600" cy="30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5"/>
              </a:solidFill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33366728" y="24995925"/>
            <a:ext cx="15903600" cy="309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3"/>
          <p:cNvSpPr txBox="1"/>
          <p:nvPr/>
        </p:nvSpPr>
        <p:spPr>
          <a:xfrm>
            <a:off x="2336897" y="18673553"/>
            <a:ext cx="11785800" cy="109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sz="5400" b="1" dirty="0" smtClean="0">
                <a:solidFill>
                  <a:srgbClr val="666666"/>
                </a:solidFill>
                <a:latin typeface="+mj-lt"/>
                <a:ea typeface="Oswald"/>
                <a:cs typeface="Oswald"/>
                <a:sym typeface="Oswald"/>
              </a:rPr>
              <a:t>Материалы и методы</a:t>
            </a:r>
            <a:endParaRPr dirty="0">
              <a:latin typeface="+mj-lt"/>
              <a:ea typeface="Oswald"/>
              <a:cs typeface="Oswald"/>
              <a:sym typeface="Oswald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2336900" y="6110550"/>
            <a:ext cx="13620600" cy="92197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/>
            <a:r>
              <a:rPr lang="ru-RU" sz="3600" dirty="0">
                <a:latin typeface="+mn-lt"/>
              </a:rPr>
              <a:t>Среди причин летальности, сердечно-сосудистая патология продолжает </a:t>
            </a:r>
            <a:r>
              <a:rPr lang="ru-RU" sz="3600" dirty="0" smtClean="0">
                <a:latin typeface="+mn-lt"/>
              </a:rPr>
              <a:t>лидировать. </a:t>
            </a:r>
            <a:r>
              <a:rPr lang="ru-RU" sz="3600" dirty="0">
                <a:latin typeface="+mn-lt"/>
              </a:rPr>
              <a:t>Вместе с этим, отмечается положительная тенденция, связанная с расширением показаний к применению хирургических методов лечения заболеваний сердца и </a:t>
            </a:r>
            <a:r>
              <a:rPr lang="ru-RU" sz="3600" dirty="0" smtClean="0">
                <a:latin typeface="+mn-lt"/>
              </a:rPr>
              <a:t>сосудов. </a:t>
            </a:r>
            <a:r>
              <a:rPr lang="ru-RU" sz="3600" dirty="0">
                <a:latin typeface="+mn-lt"/>
              </a:rPr>
              <a:t>Возникающие же в ходе оперативного вмешательства ситуации зачастую требуют использования одновременно эффективного, биосовместимого и безопасного пластического материала, обладающего также позитивными манипуляционными и физико-механическими </a:t>
            </a:r>
            <a:r>
              <a:rPr lang="ru-RU" sz="3600" dirty="0" smtClean="0">
                <a:latin typeface="+mn-lt"/>
              </a:rPr>
              <a:t>свойствами. </a:t>
            </a:r>
            <a:r>
              <a:rPr lang="ru-RU" sz="3600" dirty="0">
                <a:latin typeface="+mn-lt"/>
              </a:rPr>
              <a:t>При операциях на магистральных сосудах, стенка которых </a:t>
            </a:r>
            <a:r>
              <a:rPr lang="ru-RU" sz="3600" dirty="0" err="1">
                <a:latin typeface="+mn-lt"/>
              </a:rPr>
              <a:t>резистентна</a:t>
            </a:r>
            <a:r>
              <a:rPr lang="ru-RU" sz="3600" dirty="0">
                <a:latin typeface="+mn-lt"/>
              </a:rPr>
              <a:t> к высокому давлению крови, требуются сосудистые </a:t>
            </a:r>
            <a:r>
              <a:rPr lang="ru-RU" sz="3600" dirty="0" err="1">
                <a:latin typeface="+mn-lt"/>
              </a:rPr>
              <a:t>эндопротезы</a:t>
            </a:r>
            <a:r>
              <a:rPr lang="ru-RU" sz="3600" dirty="0">
                <a:latin typeface="+mn-lt"/>
              </a:rPr>
              <a:t> соответствующих прочностных свойств. Разработка таких материалов является актуальной задачей биотехнологии, а получаемые образцы требуют апробации в условиях эксперимента. </a:t>
            </a:r>
            <a:endParaRPr sz="4000" dirty="0">
              <a:latin typeface="+mn-lt"/>
              <a:ea typeface="Oswald"/>
              <a:cs typeface="Oswald"/>
              <a:sym typeface="Oswald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34657567" y="14895279"/>
            <a:ext cx="13620600" cy="6048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>
              <a:buClr>
                <a:schemeClr val="dk1"/>
              </a:buClr>
              <a:buSzPts val="1100"/>
            </a:pPr>
            <a:r>
              <a:rPr lang="ru-RU" sz="3600" dirty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Переплетение волокон всех образцов весьма плотное и в проходящем свете светлые участки занимают незначительную площадь микрофотографии. Соотношение площади просвеченных участков и площади участков, не пропускающих свет между контрольными образцами и образцами Л не имели статистически значимого характера</a:t>
            </a:r>
            <a:r>
              <a:rPr lang="ru-RU" sz="3600" dirty="0" smtClean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.</a:t>
            </a:r>
          </a:p>
          <a:p>
            <a:pPr lvl="0" algn="just">
              <a:buClr>
                <a:schemeClr val="dk1"/>
              </a:buClr>
              <a:buSzPts val="1100"/>
            </a:pPr>
            <a:endParaRPr lang="ru-RU" sz="3600" dirty="0">
              <a:solidFill>
                <a:srgbClr val="434343"/>
              </a:solidFill>
              <a:latin typeface="+mn-lt"/>
              <a:ea typeface="Droid Serif"/>
              <a:cs typeface="Droid Serif"/>
              <a:sym typeface="Droid Serif"/>
            </a:endParaRPr>
          </a:p>
          <a:p>
            <a:pPr lvl="0" algn="just">
              <a:buClr>
                <a:schemeClr val="dk1"/>
              </a:buClr>
              <a:buSzPts val="1100"/>
            </a:pPr>
            <a:r>
              <a:rPr lang="ru-RU" sz="3600" dirty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Отличия массы фрагментов образцов Л (0,04±0,09) от контрольных образцов С (0,03±0,01 г) и Б (0,1±0,02 г) носили статистически значимый характер</a:t>
            </a:r>
            <a:r>
              <a:rPr lang="ru-RU" sz="3600" dirty="0" smtClean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.</a:t>
            </a:r>
          </a:p>
        </p:txBody>
      </p:sp>
      <p:sp>
        <p:nvSpPr>
          <p:cNvPr id="70" name="Google Shape;70;p13"/>
          <p:cNvSpPr txBox="1"/>
          <p:nvPr/>
        </p:nvSpPr>
        <p:spPr>
          <a:xfrm>
            <a:off x="2366707" y="19582178"/>
            <a:ext cx="13609843" cy="5220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ru-RU" sz="3600" dirty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В эксперименте изучались новые образцы заплат для пластики магистральных сосудов, разработанные совместно с ООО «</a:t>
            </a:r>
            <a:r>
              <a:rPr lang="ru-RU" sz="3600" dirty="0" err="1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Линтекс</a:t>
            </a:r>
            <a:r>
              <a:rPr lang="ru-RU" sz="3600" dirty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» (г. Санкт-Петербург), которые представляют собой плетеный сетчатый </a:t>
            </a:r>
            <a:r>
              <a:rPr lang="ru-RU" sz="3600" dirty="0" err="1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эндопротез</a:t>
            </a:r>
            <a:r>
              <a:rPr lang="ru-RU" sz="3600" dirty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 (далее – «Л»), состоящий из лавсановых волокон. В качестве контрольных группах изучалась реакция тканей на имплантацию тканого полотна производства ООО ПТГО «Север», (г. Санкт-Петербург), состоящего из полиэфирных и </a:t>
            </a:r>
            <a:r>
              <a:rPr lang="ru-RU" sz="3600" dirty="0" err="1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фторлоновых</a:t>
            </a:r>
            <a:r>
              <a:rPr lang="ru-RU" sz="3600" dirty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 нитей (далее – «С</a:t>
            </a:r>
            <a:r>
              <a:rPr lang="ru-RU" sz="3600" dirty="0" smtClean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»). </a:t>
            </a:r>
            <a:endParaRPr lang="en-US" sz="3600" dirty="0">
              <a:solidFill>
                <a:srgbClr val="434343"/>
              </a:solidFill>
              <a:latin typeface="+mn-lt"/>
              <a:ea typeface="Droid Serif"/>
              <a:cs typeface="Droid Serif"/>
              <a:sym typeface="Droid Serif"/>
            </a:endParaRPr>
          </a:p>
        </p:txBody>
      </p:sp>
      <p:sp>
        <p:nvSpPr>
          <p:cNvPr id="71" name="Google Shape;71;p13"/>
          <p:cNvSpPr txBox="1"/>
          <p:nvPr/>
        </p:nvSpPr>
        <p:spPr>
          <a:xfrm>
            <a:off x="18578525" y="10146066"/>
            <a:ext cx="13318800" cy="11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sz="5400" b="1" dirty="0">
                <a:solidFill>
                  <a:srgbClr val="666666"/>
                </a:solidFill>
                <a:latin typeface="+mj-lt"/>
                <a:ea typeface="Oswald"/>
                <a:cs typeface="Oswald"/>
                <a:sym typeface="Oswald"/>
              </a:rPr>
              <a:t>Результаты </a:t>
            </a:r>
            <a:r>
              <a:rPr lang="ru-RU" sz="5400" b="1" dirty="0" smtClean="0">
                <a:solidFill>
                  <a:srgbClr val="666666"/>
                </a:solidFill>
                <a:latin typeface="+mj-lt"/>
                <a:ea typeface="Oswald"/>
                <a:cs typeface="Oswald"/>
                <a:sym typeface="Oswald"/>
              </a:rPr>
              <a:t>исследования</a:t>
            </a:r>
            <a:endParaRPr dirty="0">
              <a:latin typeface="+mj-lt"/>
              <a:ea typeface="Oswald"/>
              <a:cs typeface="Oswald"/>
              <a:sym typeface="Oswald"/>
            </a:endParaRPr>
          </a:p>
        </p:txBody>
      </p:sp>
      <p:sp>
        <p:nvSpPr>
          <p:cNvPr id="72" name="Google Shape;72;p13"/>
          <p:cNvSpPr txBox="1"/>
          <p:nvPr/>
        </p:nvSpPr>
        <p:spPr>
          <a:xfrm>
            <a:off x="18531875" y="5086115"/>
            <a:ext cx="13412100" cy="5429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ru-RU" sz="3600" dirty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Изучение некоторых морфологических и физико-химических свойств образцов проводили путем микроскопии их поверхности в проходящем и отраженном свете с помощью лабораторного микроскопа </a:t>
            </a:r>
            <a:r>
              <a:rPr lang="ru-RU" sz="3600" dirty="0" err="1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Levenhuk</a:t>
            </a:r>
            <a:r>
              <a:rPr lang="ru-RU" sz="3600" dirty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 D320L на увеличении x40 и x100 и фотографирования цифровой камерой </a:t>
            </a:r>
            <a:r>
              <a:rPr lang="ru-RU" sz="3600" dirty="0" err="1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Levenhuk</a:t>
            </a:r>
            <a:r>
              <a:rPr lang="ru-RU" sz="3600" dirty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 C310. Микрофотографии подвергались обработке в программе </a:t>
            </a:r>
            <a:r>
              <a:rPr lang="ru-RU" sz="3600" dirty="0" err="1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Levenhuk</a:t>
            </a:r>
            <a:r>
              <a:rPr lang="ru-RU" sz="3600" dirty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 </a:t>
            </a:r>
            <a:r>
              <a:rPr lang="ru-RU" sz="3600" dirty="0" err="1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ToupView</a:t>
            </a:r>
            <a:r>
              <a:rPr lang="ru-RU" sz="3600" dirty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 x86, v.3.6.688 (распространяется без лицензии, входит в комплект поставки окуляр-камеры</a:t>
            </a:r>
            <a:r>
              <a:rPr lang="ru-RU" sz="3600" dirty="0" smtClean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).</a:t>
            </a:r>
          </a:p>
        </p:txBody>
      </p:sp>
      <p:sp>
        <p:nvSpPr>
          <p:cNvPr id="74" name="Google Shape;74;p13"/>
          <p:cNvSpPr txBox="1"/>
          <p:nvPr/>
        </p:nvSpPr>
        <p:spPr>
          <a:xfrm>
            <a:off x="18737287" y="20090396"/>
            <a:ext cx="13318800" cy="958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sz="3600" dirty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Рисунок 1</a:t>
            </a:r>
          </a:p>
          <a:p>
            <a:pPr lvl="0">
              <a:lnSpc>
                <a:spcPct val="115000"/>
              </a:lnSpc>
            </a:pPr>
            <a:r>
              <a:rPr lang="ru-RU" sz="3600" dirty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Микрофотографии образцов сосудистых заплат (</a:t>
            </a:r>
            <a:r>
              <a:rPr lang="ru-RU" sz="3600" dirty="0" err="1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ув</a:t>
            </a:r>
            <a:r>
              <a:rPr lang="ru-RU" sz="3600" dirty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. х100): А – имплантат производства ООО «</a:t>
            </a:r>
            <a:r>
              <a:rPr lang="ru-RU" sz="3600" dirty="0" err="1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Линтекс</a:t>
            </a:r>
            <a:r>
              <a:rPr lang="ru-RU" sz="3600" dirty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», Б – ООО ПТГО «Север», В – компания «Б. Браун»</a:t>
            </a:r>
          </a:p>
        </p:txBody>
      </p:sp>
      <p:sp>
        <p:nvSpPr>
          <p:cNvPr id="76" name="Google Shape;76;p13"/>
          <p:cNvSpPr txBox="1"/>
          <p:nvPr/>
        </p:nvSpPr>
        <p:spPr>
          <a:xfrm>
            <a:off x="18603410" y="11156135"/>
            <a:ext cx="13412100" cy="5180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ru-RU" sz="3600" dirty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Микроскопическая характеристика использованных в эксперименте образцов сосудистых заплат состоит в следующем. Опытный образец (Л) представляет собой упорядоченное переплетение </a:t>
            </a:r>
            <a:r>
              <a:rPr lang="ru-RU" sz="3600" dirty="0" err="1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полифиламентных</a:t>
            </a:r>
            <a:r>
              <a:rPr lang="ru-RU" sz="3600" dirty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 волокон (рис. 1А). При изучении образцов С обнаружена их более рыхлая и менее упорядоченная структура (рис. 1Б). Поверхность имплантатов Б характеризуется плотным переплетением </a:t>
            </a:r>
            <a:r>
              <a:rPr lang="ru-RU" sz="3600" dirty="0" err="1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филаментов</a:t>
            </a:r>
            <a:r>
              <a:rPr lang="ru-RU" sz="3600" dirty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, формирующим рисунок петельных рядов (рис. 1В</a:t>
            </a:r>
            <a:r>
              <a:rPr lang="ru-RU" sz="3600" dirty="0" smtClean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).</a:t>
            </a:r>
          </a:p>
          <a:p>
            <a:pPr lvl="0" algn="just"/>
            <a:endParaRPr lang="ru-RU" sz="3600" dirty="0">
              <a:solidFill>
                <a:srgbClr val="434343"/>
              </a:solidFill>
              <a:latin typeface="+mn-lt"/>
              <a:ea typeface="Droid Serif"/>
              <a:cs typeface="Droid Serif"/>
              <a:sym typeface="Droid Serif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34657567" y="13746579"/>
            <a:ext cx="9263400" cy="11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ru-RU" sz="5400" b="1" dirty="0" smtClean="0">
                <a:solidFill>
                  <a:srgbClr val="666666"/>
                </a:solidFill>
                <a:latin typeface="+mj-lt"/>
                <a:ea typeface="Oswald"/>
                <a:cs typeface="Oswald"/>
                <a:sym typeface="Oswald"/>
              </a:rPr>
              <a:t>Заключение</a:t>
            </a:r>
            <a:endParaRPr dirty="0">
              <a:latin typeface="+mj-lt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34601343" y="5086115"/>
            <a:ext cx="13995477" cy="1205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/>
            <a:r>
              <a:rPr lang="ru-RU" sz="3600" dirty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Таблица 1</a:t>
            </a:r>
          </a:p>
          <a:p>
            <a:pPr lvl="0" algn="ctr"/>
            <a:r>
              <a:rPr lang="ru-RU" sz="3600" dirty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Изученные </a:t>
            </a:r>
            <a:r>
              <a:rPr lang="ru-RU" sz="3600" dirty="0" smtClean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параметры </a:t>
            </a:r>
            <a:r>
              <a:rPr lang="ru-RU" sz="3600" dirty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образцов сосудистых заплат</a:t>
            </a:r>
          </a:p>
        </p:txBody>
      </p:sp>
      <p:sp>
        <p:nvSpPr>
          <p:cNvPr id="79" name="Google Shape;79;p13"/>
          <p:cNvSpPr txBox="1"/>
          <p:nvPr/>
        </p:nvSpPr>
        <p:spPr>
          <a:xfrm>
            <a:off x="34696323" y="21921490"/>
            <a:ext cx="9263400" cy="11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400" b="1" dirty="0" smtClean="0">
                <a:solidFill>
                  <a:srgbClr val="666666"/>
                </a:solidFill>
                <a:latin typeface="+mj-lt"/>
                <a:ea typeface="Oswald"/>
                <a:cs typeface="Oswald"/>
                <a:sym typeface="Oswald"/>
              </a:rPr>
              <a:t>Контакты</a:t>
            </a:r>
            <a:endParaRPr dirty="0">
              <a:latin typeface="+mj-lt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3"/>
          <p:cNvSpPr txBox="1"/>
          <p:nvPr/>
        </p:nvSpPr>
        <p:spPr>
          <a:xfrm>
            <a:off x="34696323" y="23070211"/>
            <a:ext cx="13900500" cy="910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US" sz="3600" dirty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E-mail: </a:t>
            </a:r>
            <a:r>
              <a:rPr lang="en-US" sz="3600" dirty="0" smtClean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  <a:hlinkClick r:id="rId3"/>
              </a:rPr>
              <a:t>VALipatov</a:t>
            </a:r>
            <a:r>
              <a:rPr lang="en-US" sz="3600" dirty="0" smtClean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  <a:hlinkClick r:id="rId3"/>
              </a:rPr>
              <a:t>@yandex.ru</a:t>
            </a:r>
            <a:r>
              <a:rPr lang="en-US" sz="3600" dirty="0" smtClean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 </a:t>
            </a:r>
            <a:endParaRPr sz="3600" dirty="0">
              <a:solidFill>
                <a:srgbClr val="434343"/>
              </a:solidFill>
              <a:latin typeface="+mn-lt"/>
              <a:ea typeface="Droid Serif"/>
              <a:cs typeface="Droid Serif"/>
              <a:sym typeface="Droid Serif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434343"/>
              </a:solidFill>
              <a:latin typeface="+mn-lt"/>
              <a:ea typeface="Droid Serif"/>
              <a:cs typeface="Droid Serif"/>
              <a:sym typeface="Droid Serif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434343"/>
              </a:solidFill>
              <a:latin typeface="+mn-lt"/>
              <a:ea typeface="Droid Serif"/>
              <a:cs typeface="Droid Serif"/>
              <a:sym typeface="Droid Serif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434343"/>
              </a:solidFill>
              <a:latin typeface="+mn-lt"/>
              <a:ea typeface="Droid Serif"/>
              <a:cs typeface="Droid Serif"/>
              <a:sym typeface="Droid Serif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434343"/>
              </a:solidFill>
              <a:latin typeface="+mn-lt"/>
              <a:ea typeface="Droid Serif"/>
              <a:cs typeface="Droid Serif"/>
              <a:sym typeface="Droid Serif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461" y="1292073"/>
            <a:ext cx="18091656" cy="2512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947467" y="1196880"/>
            <a:ext cx="28649356" cy="2800767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dirty="0">
                <a:effectLst>
                  <a:outerShdw blurRad="50800" dist="50800" dir="13560000" sx="0" sy="0" algn="ctr">
                    <a:srgbClr val="000000">
                      <a:alpha val="43130"/>
                    </a:srgbClr>
                  </a:outerShdw>
                </a:effectLst>
              </a:rPr>
              <a:t>НЕКОТОРЫЕ МОРФОЛОГИЧЕСКИЕ И ФИЗИКО-МЕХИНИЧЕСКИЕ ХАРАКТЕРИСТИКИ НОВЫХ ОБРАЗЦОВ СОСУДИСТЫХ </a:t>
            </a:r>
            <a:r>
              <a:rPr lang="ru-RU" sz="4400" b="1" dirty="0" smtClean="0">
                <a:effectLst>
                  <a:outerShdw blurRad="50800" dist="50800" dir="13560000" sx="0" sy="0" algn="ctr">
                    <a:srgbClr val="000000">
                      <a:alpha val="43130"/>
                    </a:srgbClr>
                  </a:outerShdw>
                </a:effectLst>
              </a:rPr>
              <a:t>ЗАПЛАТ</a:t>
            </a:r>
          </a:p>
          <a:p>
            <a:r>
              <a:rPr lang="ru-RU" sz="4400" b="1" dirty="0"/>
              <a:t>С.В</a:t>
            </a:r>
            <a:r>
              <a:rPr lang="ru-RU" sz="4400" b="1" dirty="0" smtClean="0"/>
              <a:t>. Лазаренко, </a:t>
            </a:r>
            <a:r>
              <a:rPr lang="ru-RU" sz="4400" b="1" dirty="0"/>
              <a:t>В.А</a:t>
            </a:r>
            <a:r>
              <a:rPr lang="ru-RU" sz="4400" b="1" dirty="0" smtClean="0"/>
              <a:t>. Липатов, Д.А. </a:t>
            </a:r>
            <a:r>
              <a:rPr lang="ru-RU" sz="4400" b="1" dirty="0" err="1" smtClean="0"/>
              <a:t>Северинов</a:t>
            </a:r>
            <a:r>
              <a:rPr lang="ru-RU" sz="4400" b="1" dirty="0" smtClean="0"/>
              <a:t>, </a:t>
            </a:r>
            <a:r>
              <a:rPr lang="ru-RU" sz="4400" b="1" dirty="0"/>
              <a:t>Е.Г </a:t>
            </a:r>
            <a:r>
              <a:rPr lang="ru-RU" sz="4400" b="1" dirty="0" smtClean="0"/>
              <a:t>. Пономарев, </a:t>
            </a:r>
            <a:r>
              <a:rPr lang="ru-RU" sz="4400" b="1" dirty="0"/>
              <a:t>Н.Н. </a:t>
            </a:r>
            <a:r>
              <a:rPr lang="ru-RU" sz="4400" b="1" dirty="0" err="1" smtClean="0"/>
              <a:t>Жердев</a:t>
            </a:r>
            <a:endParaRPr lang="ru-RU" sz="4400" b="1" dirty="0"/>
          </a:p>
          <a:p>
            <a:r>
              <a:rPr lang="ru-RU" sz="4400" dirty="0"/>
              <a:t>Курский государственный медицинский </a:t>
            </a:r>
            <a:r>
              <a:rPr lang="ru-RU" sz="4400" dirty="0" smtClean="0"/>
              <a:t>университет, Курск, Россия</a:t>
            </a:r>
            <a:endParaRPr lang="ru-RU" sz="4400" dirty="0"/>
          </a:p>
        </p:txBody>
      </p:sp>
      <p:sp>
        <p:nvSpPr>
          <p:cNvPr id="48" name="Google Shape;74;p13"/>
          <p:cNvSpPr txBox="1"/>
          <p:nvPr/>
        </p:nvSpPr>
        <p:spPr>
          <a:xfrm>
            <a:off x="34976223" y="25325815"/>
            <a:ext cx="13318800" cy="1469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 smtClean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Fig. 1, 2</a:t>
            </a:r>
            <a:endParaRPr sz="3600" dirty="0">
              <a:solidFill>
                <a:srgbClr val="434343"/>
              </a:solidFill>
              <a:latin typeface="+mn-lt"/>
              <a:ea typeface="Droid Serif"/>
              <a:cs typeface="Droid Serif"/>
              <a:sym typeface="Droid Serif"/>
            </a:endParaRPr>
          </a:p>
        </p:txBody>
      </p:sp>
      <p:sp>
        <p:nvSpPr>
          <p:cNvPr id="29" name="Google Shape;67;p13"/>
          <p:cNvSpPr txBox="1"/>
          <p:nvPr/>
        </p:nvSpPr>
        <p:spPr>
          <a:xfrm>
            <a:off x="2336900" y="15330282"/>
            <a:ext cx="11785800" cy="1097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ru-RU" sz="5400" b="1" dirty="0" smtClean="0">
                <a:solidFill>
                  <a:srgbClr val="666666"/>
                </a:solidFill>
                <a:latin typeface="+mj-lt"/>
                <a:ea typeface="Oswald"/>
                <a:cs typeface="Oswald"/>
                <a:sym typeface="Oswald"/>
              </a:rPr>
              <a:t>Цель исследования:</a:t>
            </a:r>
            <a:endParaRPr dirty="0">
              <a:latin typeface="+mj-lt"/>
              <a:ea typeface="Oswald"/>
              <a:cs typeface="Oswald"/>
              <a:sym typeface="Oswald"/>
            </a:endParaRPr>
          </a:p>
        </p:txBody>
      </p:sp>
      <p:sp>
        <p:nvSpPr>
          <p:cNvPr id="30" name="Google Shape;70;p13"/>
          <p:cNvSpPr txBox="1"/>
          <p:nvPr/>
        </p:nvSpPr>
        <p:spPr>
          <a:xfrm>
            <a:off x="2366707" y="16141590"/>
            <a:ext cx="13609843" cy="2301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ru-RU" sz="3600" dirty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в стандартизованных условиях эксперимента </a:t>
            </a:r>
            <a:r>
              <a:rPr lang="ru-RU" sz="3600" dirty="0" err="1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in</a:t>
            </a:r>
            <a:r>
              <a:rPr lang="ru-RU" sz="3600" dirty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 </a:t>
            </a:r>
            <a:r>
              <a:rPr lang="ru-RU" sz="3600" dirty="0" err="1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vivo</a:t>
            </a:r>
            <a:r>
              <a:rPr lang="ru-RU" sz="3600" dirty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 изучить реакцию волокнистой соединительной ткани на имплантацию новых образцов сосудистых заплат, применяемых для восстановления дефектов крупных сосудов.</a:t>
            </a:r>
            <a:endParaRPr lang="en-US" sz="3600" dirty="0">
              <a:solidFill>
                <a:srgbClr val="434343"/>
              </a:solidFill>
              <a:latin typeface="+mn-lt"/>
              <a:ea typeface="Droid Serif"/>
              <a:cs typeface="Droid Serif"/>
              <a:sym typeface="Droid Serif"/>
            </a:endParaRPr>
          </a:p>
        </p:txBody>
      </p:sp>
      <p:pic>
        <p:nvPicPr>
          <p:cNvPr id="40" name="Рисунок 39" descr="N:\2014\Человек и здоровье_заплаты\Линтекс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6677" y="16484490"/>
            <a:ext cx="4263630" cy="3198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Рисунок 40" descr="N:\2014\Человек и здоровье_заплаты\Север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9510" y="16465832"/>
            <a:ext cx="4263630" cy="3198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Рисунок 41" descr="N:\2014\Человек и здоровье_заплаты\Вибаер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19385" y="16465832"/>
            <a:ext cx="4263630" cy="319842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78;p13"/>
          <p:cNvSpPr txBox="1"/>
          <p:nvPr/>
        </p:nvSpPr>
        <p:spPr>
          <a:xfrm>
            <a:off x="34601342" y="11211618"/>
            <a:ext cx="13995477" cy="2534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just"/>
            <a:r>
              <a:rPr lang="ru-RU" sz="3600" dirty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Летальности среди лабораторных животных, учувствовавших в эксперименте не обнаружено. На момент выведения из эксперимента их общее состояние и поведение не отличались от характеристик </a:t>
            </a:r>
            <a:r>
              <a:rPr lang="ru-RU" sz="3600" dirty="0" err="1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интактных</a:t>
            </a:r>
            <a:r>
              <a:rPr lang="ru-RU" sz="3600" dirty="0">
                <a:solidFill>
                  <a:srgbClr val="434343"/>
                </a:solidFill>
                <a:latin typeface="+mn-lt"/>
                <a:ea typeface="Droid Serif"/>
                <a:cs typeface="Droid Serif"/>
                <a:sym typeface="Droid Serif"/>
              </a:rPr>
              <a:t> животных.</a:t>
            </a:r>
            <a:endParaRPr lang="en-US" sz="3600" dirty="0">
              <a:solidFill>
                <a:srgbClr val="434343"/>
              </a:solidFill>
              <a:latin typeface="+mn-lt"/>
              <a:ea typeface="Droid Serif"/>
              <a:cs typeface="Droid Serif"/>
              <a:sym typeface="Droid Serif"/>
            </a:endParaRPr>
          </a:p>
        </p:txBody>
      </p:sp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066482"/>
              </p:ext>
            </p:extLst>
          </p:nvPr>
        </p:nvGraphicFramePr>
        <p:xfrm>
          <a:off x="34601343" y="6759158"/>
          <a:ext cx="13995478" cy="3989079"/>
        </p:xfrm>
        <a:graphic>
          <a:graphicData uri="http://schemas.openxmlformats.org/drawingml/2006/table">
            <a:tbl>
              <a:tblPr firstRow="1" firstCol="1" bandRow="1"/>
              <a:tblGrid>
                <a:gridCol w="1540119"/>
                <a:gridCol w="2016155"/>
                <a:gridCol w="1268498"/>
                <a:gridCol w="2002154"/>
                <a:gridCol w="1103285"/>
                <a:gridCol w="1680129"/>
                <a:gridCol w="1268498"/>
                <a:gridCol w="1848142"/>
                <a:gridCol w="1268498"/>
              </a:tblGrid>
              <a:tr h="20498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Ширина пучка (пиксели)</a:t>
                      </a:r>
                      <a:endParaRPr lang="ru-RU" sz="2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</a:t>
                      </a:r>
                      <a:endParaRPr lang="ru-RU" sz="2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Оптическая плотность</a:t>
                      </a:r>
                      <a:endParaRPr lang="ru-RU" sz="2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</a:t>
                      </a:r>
                      <a:endParaRPr lang="ru-RU" sz="2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Масса образца размером 10х10 мм (г)</a:t>
                      </a:r>
                      <a:endParaRPr lang="ru-RU" sz="2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</a:t>
                      </a:r>
                      <a:endParaRPr lang="ru-RU" sz="2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Толщина (мкм)</a:t>
                      </a:r>
                      <a:endParaRPr lang="ru-RU" sz="2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</a:t>
                      </a:r>
                      <a:endParaRPr lang="ru-RU" sz="2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Линтекс</a:t>
                      </a:r>
                      <a:endParaRPr lang="ru-RU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256,3±17,53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98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0,12±0,15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98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0,04±0,09</a:t>
                      </a:r>
                      <a:endParaRPr lang="ru-RU" sz="240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98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523,3±3,59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98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Север</a:t>
                      </a:r>
                      <a:endParaRPr lang="ru-RU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309±19,01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98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&lt;0,001</a:t>
                      </a:r>
                      <a:endParaRPr lang="ru-RU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0,04±0,01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98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&gt;0,05</a:t>
                      </a:r>
                      <a:endParaRPr lang="ru-RU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0,03±0,01</a:t>
                      </a:r>
                      <a:endParaRPr lang="ru-RU" sz="240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98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&lt;0,05</a:t>
                      </a:r>
                      <a:endParaRPr lang="ru-RU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254±3,71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98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&lt;0,001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5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Б. Браун</a:t>
                      </a:r>
                      <a:endParaRPr lang="ru-RU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410,1±33,25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98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&lt;0,001</a:t>
                      </a:r>
                      <a:endParaRPr lang="ru-RU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0,05±0,01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98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&gt;0,05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0,1±0,02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98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&lt;0,001</a:t>
                      </a:r>
                      <a:endParaRPr lang="ru-RU" sz="240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415±6,2</a:t>
                      </a:r>
                      <a:endParaRPr lang="ru-RU" sz="240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898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&lt;0,001</a:t>
                      </a:r>
                      <a:endParaRPr lang="ru-RU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601</Words>
  <Application>Microsoft Office PowerPoint</Application>
  <PresentationFormat>Произвольный</PresentationFormat>
  <Paragraphs>71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Arial</vt:lpstr>
      <vt:lpstr>Calibri</vt:lpstr>
      <vt:lpstr>Droid Serif</vt:lpstr>
      <vt:lpstr>Oswald</vt:lpstr>
      <vt:lpstr>Times New Roman</vt:lpstr>
      <vt:lpstr>Simple Light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</cp:lastModifiedBy>
  <cp:revision>11</cp:revision>
  <dcterms:modified xsi:type="dcterms:W3CDTF">2022-08-25T08:19:15Z</dcterms:modified>
</cp:coreProperties>
</file>