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50292000" cy="26060400"/>
  <p:notesSz cx="6858000" cy="9144000"/>
  <p:embeddedFontLst>
    <p:embeddedFont>
      <p:font typeface="Oswald" panose="020B0604020202020204" charset="-52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CA3B754-0189-4D93-B527-B71F28278A87}">
  <a:tblStyle styleId="{9CA3B754-0189-4D93-B527-B71F28278A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9" d="100"/>
          <a:sy n="29" d="100"/>
        </p:scale>
        <p:origin x="-174" y="-84"/>
      </p:cViewPr>
      <p:guideLst>
        <p:guide orient="horz" pos="8208"/>
        <p:guide pos="15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625" y="685800"/>
            <a:ext cx="6617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4602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-point-templates.com/presentation-poster-template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685800"/>
            <a:ext cx="661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Здесь вы можете добавить свои заметки к постеру. Этот </a:t>
            </a:r>
            <a:r>
              <a:rPr lang="ru-RU" smtClean="0">
                <a:solidFill>
                  <a:schemeClr val="dk1"/>
                </a:solidFill>
              </a:rPr>
              <a:t>шаблон для </a:t>
            </a:r>
            <a:r>
              <a:rPr lang="ru-RU" dirty="0" smtClean="0">
                <a:solidFill>
                  <a:schemeClr val="dk1"/>
                </a:solidFill>
              </a:rPr>
              <a:t>исследовательских плакатов полностью редактируемый, поэтому текст, графику и контент можно обновлять в соответствии с вашими собственными исследовательскими потребностями.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Download more </a:t>
            </a:r>
            <a:r>
              <a:rPr lang="en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poster presentation templates</a:t>
            </a:r>
            <a:r>
              <a:rPr lang="en" dirty="0">
                <a:solidFill>
                  <a:schemeClr val="dk1"/>
                </a:solidFill>
              </a:rPr>
              <a:t> from FPPT.com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14396" y="3772513"/>
            <a:ext cx="46863300" cy="103998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14350" y="14359567"/>
            <a:ext cx="46863300" cy="40158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2" descr="logo.png">
            <a:hlinkClick r:id="rId2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416" y="904875"/>
            <a:ext cx="5681792" cy="18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14350" y="2254793"/>
            <a:ext cx="46863300" cy="2901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14350" y="5839207"/>
            <a:ext cx="46863300" cy="17309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714350" y="2254793"/>
            <a:ext cx="46863300" cy="2901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714350" y="5839207"/>
            <a:ext cx="21999300" cy="17309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6578200" y="5839207"/>
            <a:ext cx="21999300" cy="17309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714350" y="2254793"/>
            <a:ext cx="46863300" cy="2901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714350" y="2815040"/>
            <a:ext cx="15444000" cy="38289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714350" y="7040640"/>
            <a:ext cx="15444000" cy="161088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696375" y="2280760"/>
            <a:ext cx="35022900" cy="20726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5146000" y="-633"/>
            <a:ext cx="25146000" cy="2606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460250" y="6248087"/>
            <a:ext cx="22248600" cy="75102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460250" y="14202246"/>
            <a:ext cx="22248600" cy="6258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7167250" y="3668647"/>
            <a:ext cx="21103500" cy="187218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14350" y="21434914"/>
            <a:ext cx="32993400" cy="3066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714350" y="5604367"/>
            <a:ext cx="46863300" cy="99483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714350" y="15971274"/>
            <a:ext cx="46863300" cy="6590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14350" y="2254793"/>
            <a:ext cx="46863300" cy="29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14350" y="5839207"/>
            <a:ext cx="46863300" cy="17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marL="914400" lvl="1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2pPr>
            <a:lvl3pPr marL="1371600" lvl="2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3pPr>
            <a:lvl4pPr marL="1828800" lvl="3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4pPr>
            <a:lvl5pPr marL="2286000" lvl="4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5pPr>
            <a:lvl6pPr marL="2743200" lvl="5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6pPr>
            <a:lvl7pPr marL="3200400" lvl="6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7pPr>
            <a:lvl8pPr marL="3657600" lvl="7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8pPr>
            <a:lvl9pPr marL="4114800" lvl="8" indent="-70485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r">
              <a:buNone/>
              <a:defRPr sz="5300">
                <a:solidFill>
                  <a:schemeClr val="dk2"/>
                </a:solidFill>
              </a:defRPr>
            </a:lvl1pPr>
            <a:lvl2pPr lvl="1" algn="r">
              <a:buNone/>
              <a:defRPr sz="5300">
                <a:solidFill>
                  <a:schemeClr val="dk2"/>
                </a:solidFill>
              </a:defRPr>
            </a:lvl2pPr>
            <a:lvl3pPr lvl="2" algn="r">
              <a:buNone/>
              <a:defRPr sz="5300">
                <a:solidFill>
                  <a:schemeClr val="dk2"/>
                </a:solidFill>
              </a:defRPr>
            </a:lvl3pPr>
            <a:lvl4pPr lvl="3" algn="r">
              <a:buNone/>
              <a:defRPr sz="5300">
                <a:solidFill>
                  <a:schemeClr val="dk2"/>
                </a:solidFill>
              </a:defRPr>
            </a:lvl4pPr>
            <a:lvl5pPr lvl="4" algn="r">
              <a:buNone/>
              <a:defRPr sz="5300">
                <a:solidFill>
                  <a:schemeClr val="dk2"/>
                </a:solidFill>
              </a:defRPr>
            </a:lvl5pPr>
            <a:lvl6pPr lvl="5" algn="r">
              <a:buNone/>
              <a:defRPr sz="5300">
                <a:solidFill>
                  <a:schemeClr val="dk2"/>
                </a:solidFill>
              </a:defRPr>
            </a:lvl6pPr>
            <a:lvl7pPr lvl="6" algn="r">
              <a:buNone/>
              <a:defRPr sz="5300">
                <a:solidFill>
                  <a:schemeClr val="dk2"/>
                </a:solidFill>
              </a:defRPr>
            </a:lvl7pPr>
            <a:lvl8pPr lvl="7" algn="r">
              <a:buNone/>
              <a:defRPr sz="5300">
                <a:solidFill>
                  <a:schemeClr val="dk2"/>
                </a:solidFill>
              </a:defRPr>
            </a:lvl8pPr>
            <a:lvl9pPr lvl="8" algn="r">
              <a:buNone/>
              <a:defRPr sz="5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1027182" y="722078"/>
            <a:ext cx="48242958" cy="3684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026998" y="4629649"/>
            <a:ext cx="48243142" cy="206961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3"/>
          <p:cNvSpPr txBox="1"/>
          <p:nvPr/>
        </p:nvSpPr>
        <p:spPr>
          <a:xfrm>
            <a:off x="28535756" y="2619150"/>
            <a:ext cx="139005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D0E0E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D0E0E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D0E0E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027182" y="24995925"/>
            <a:ext cx="48243142" cy="3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818429" y="1196880"/>
            <a:ext cx="31778394" cy="286232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ИССЛЕДОВАНИЕ ПРОТИВООПУХОЛЕВОЙ АКТИВНОСТИ И МЕХАНИЗМОВ ЦИТОТОКСИЧЕСКОГО ДЕЙСТВИЯ НИТРАТА СЕРЕБРА НА КЛЕТОЧНЫХ ЛИНИЯХ И МЫШИНЫХ МОДЕЛЯХ </a:t>
            </a:r>
            <a:endParaRPr lang="ru-RU" sz="3600" dirty="0" smtClean="0"/>
          </a:p>
          <a:p>
            <a:r>
              <a:rPr lang="ru-RU" sz="3600" b="1" i="1" dirty="0" smtClean="0"/>
              <a:t>Богданов </a:t>
            </a:r>
            <a:r>
              <a:rPr lang="ru-RU" sz="3600" b="1" i="1" dirty="0" err="1"/>
              <a:t>Ан.А</a:t>
            </a:r>
            <a:r>
              <a:rPr lang="ru-RU" sz="3600" b="1" i="1" dirty="0"/>
              <a:t>., </a:t>
            </a:r>
            <a:r>
              <a:rPr lang="ru-RU" sz="3600" b="1" i="1" dirty="0" err="1"/>
              <a:t>Верлов</a:t>
            </a:r>
            <a:r>
              <a:rPr lang="ru-RU" sz="3600" b="1" i="1" dirty="0"/>
              <a:t> </a:t>
            </a:r>
            <a:r>
              <a:rPr lang="ru-RU" sz="3600" b="1" i="1" dirty="0" err="1"/>
              <a:t>Н.А</a:t>
            </a:r>
            <a:r>
              <a:rPr lang="ru-RU" sz="3600" b="1" i="1" dirty="0" err="1" smtClean="0"/>
              <a:t>.,Клименко</a:t>
            </a:r>
            <a:r>
              <a:rPr lang="ru-RU" sz="3600" b="1" i="1" dirty="0" smtClean="0"/>
              <a:t> </a:t>
            </a:r>
            <a:r>
              <a:rPr lang="ru-RU" sz="3600" b="1" i="1" dirty="0"/>
              <a:t>В.В., Князев Н.А., Богданов А.А. </a:t>
            </a:r>
            <a:endParaRPr lang="ru-RU" sz="3600" b="1" i="1" dirty="0" smtClean="0"/>
          </a:p>
          <a:p>
            <a:r>
              <a:rPr lang="ru-RU" sz="3600" dirty="0"/>
              <a:t>ГБУЗ «Санкт-Петербургский клинический научно-практический центр специализированных видов медицинской помощи (онкологический)», Российская федерация, г. Санкт-Петербург</a:t>
            </a:r>
            <a:endParaRPr lang="ru-RU" sz="3600" dirty="0" smtClean="0"/>
          </a:p>
        </p:txBody>
      </p:sp>
      <p:sp>
        <p:nvSpPr>
          <p:cNvPr id="48" name="Google Shape;74;p13"/>
          <p:cNvSpPr txBox="1"/>
          <p:nvPr/>
        </p:nvSpPr>
        <p:spPr>
          <a:xfrm>
            <a:off x="34976223" y="25325815"/>
            <a:ext cx="13318800" cy="146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Fig. 1, 2</a:t>
            </a:r>
            <a:endParaRPr sz="36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96"/>
          <a:stretch/>
        </p:blipFill>
        <p:spPr>
          <a:xfrm>
            <a:off x="2366708" y="1159446"/>
            <a:ext cx="13717158" cy="289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6708" y="5018356"/>
            <a:ext cx="46553692" cy="19972808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tx1"/>
                </a:solidFill>
              </a:rPr>
              <a:t>Актуальность</a:t>
            </a:r>
            <a:endParaRPr lang="ru-RU" sz="3600" b="1" dirty="0" smtClean="0">
              <a:solidFill>
                <a:schemeClr val="tx1"/>
              </a:solidFill>
              <a:latin typeface="Oswald" panose="020B0604020202020204" charset="-52"/>
            </a:endParaRPr>
          </a:p>
          <a:p>
            <a:pPr lvl="0"/>
            <a:endParaRPr lang="ru-RU" sz="3600" b="1" dirty="0">
              <a:solidFill>
                <a:schemeClr val="tx1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 algn="just"/>
            <a:r>
              <a:rPr lang="ru-RU" sz="3600" dirty="0">
                <a:ea typeface="Oswald"/>
                <a:cs typeface="Oswald"/>
                <a:sym typeface="Oswald"/>
              </a:rPr>
              <a:t>За последние годы проведено большое количество исследований по изучению противоопухолевой </a:t>
            </a:r>
            <a:r>
              <a:rPr lang="ru-RU" sz="3600" dirty="0" smtClean="0">
                <a:ea typeface="Oswald"/>
                <a:cs typeface="Oswald"/>
                <a:sym typeface="Oswald"/>
              </a:rPr>
              <a:t>активности </a:t>
            </a:r>
            <a:r>
              <a:rPr lang="ru-RU" sz="3600" dirty="0">
                <a:ea typeface="Oswald"/>
                <a:cs typeface="Oswald"/>
                <a:sym typeface="Oswald"/>
              </a:rPr>
              <a:t>и механизмов цитотоксического действия </a:t>
            </a:r>
            <a:r>
              <a:rPr lang="ru-RU" sz="3600" dirty="0" err="1">
                <a:ea typeface="Oswald"/>
                <a:cs typeface="Oswald"/>
                <a:sym typeface="Oswald"/>
              </a:rPr>
              <a:t>наночастиц</a:t>
            </a:r>
            <a:r>
              <a:rPr lang="ru-RU" sz="3600" dirty="0">
                <a:ea typeface="Oswald"/>
                <a:cs typeface="Oswald"/>
                <a:sym typeface="Oswald"/>
              </a:rPr>
              <a:t> и соединений серебра </a:t>
            </a:r>
            <a:r>
              <a:rPr lang="ru-RU" sz="3600" dirty="0" err="1">
                <a:ea typeface="Oswald"/>
                <a:cs typeface="Oswald"/>
                <a:sym typeface="Oswald"/>
              </a:rPr>
              <a:t>in</a:t>
            </a:r>
            <a:r>
              <a:rPr lang="ru-RU" sz="3600" dirty="0">
                <a:ea typeface="Oswald"/>
                <a:cs typeface="Oswald"/>
                <a:sym typeface="Oswald"/>
              </a:rPr>
              <a:t> </a:t>
            </a:r>
            <a:r>
              <a:rPr lang="ru-RU" sz="3600" dirty="0" err="1">
                <a:ea typeface="Oswald"/>
                <a:cs typeface="Oswald"/>
                <a:sym typeface="Oswald"/>
              </a:rPr>
              <a:t>vitro</a:t>
            </a:r>
            <a:r>
              <a:rPr lang="ru-RU" sz="3600" dirty="0">
                <a:ea typeface="Oswald"/>
                <a:cs typeface="Oswald"/>
                <a:sym typeface="Oswald"/>
              </a:rPr>
              <a:t> и </a:t>
            </a:r>
            <a:r>
              <a:rPr lang="ru-RU" sz="3600" dirty="0" err="1">
                <a:ea typeface="Oswald"/>
                <a:cs typeface="Oswald"/>
                <a:sym typeface="Oswald"/>
              </a:rPr>
              <a:t>in</a:t>
            </a:r>
            <a:r>
              <a:rPr lang="ru-RU" sz="3600" dirty="0">
                <a:ea typeface="Oswald"/>
                <a:cs typeface="Oswald"/>
                <a:sym typeface="Oswald"/>
              </a:rPr>
              <a:t> </a:t>
            </a:r>
            <a:r>
              <a:rPr lang="ru-RU" sz="3600" dirty="0" err="1">
                <a:ea typeface="Oswald"/>
                <a:cs typeface="Oswald"/>
                <a:sym typeface="Oswald"/>
              </a:rPr>
              <a:t>vivo</a:t>
            </a:r>
            <a:r>
              <a:rPr lang="ru-RU" sz="3600" dirty="0">
                <a:ea typeface="Oswald"/>
                <a:cs typeface="Oswald"/>
                <a:sym typeface="Oswald"/>
              </a:rPr>
              <a:t>. Наиболее распространенный препарат  ионного  серебра  – нитрат серебра (AgNO3). Нитрат серебра при введении в кровоток приводит к локальной токсичности за счет образования нитрат-иона, а так же нерастворимых частиц хлорида серебра при взаимодействии </a:t>
            </a:r>
            <a:r>
              <a:rPr lang="ru-RU" sz="3600" dirty="0" err="1">
                <a:ea typeface="Oswald"/>
                <a:cs typeface="Oswald"/>
                <a:sym typeface="Oswald"/>
              </a:rPr>
              <a:t>Ag</a:t>
            </a:r>
            <a:r>
              <a:rPr lang="ru-RU" sz="3600" dirty="0">
                <a:ea typeface="Oswald"/>
                <a:cs typeface="Oswald"/>
                <a:sym typeface="Oswald"/>
              </a:rPr>
              <a:t>+ с ионами </a:t>
            </a:r>
            <a:r>
              <a:rPr lang="ru-RU" sz="3600" dirty="0" err="1">
                <a:ea typeface="Oswald"/>
                <a:cs typeface="Oswald"/>
                <a:sym typeface="Oswald"/>
              </a:rPr>
              <a:t>Cl</a:t>
            </a:r>
            <a:r>
              <a:rPr lang="ru-RU" sz="3600" dirty="0">
                <a:ea typeface="Oswald"/>
                <a:cs typeface="Oswald"/>
                <a:sym typeface="Oswald"/>
              </a:rPr>
              <a:t>-. В настоящей работе была продемонстрирована цитотоксическая активность нитрата серебра на клеточных культурах К-562, </a:t>
            </a:r>
            <a:r>
              <a:rPr lang="ru-RU" sz="3600" dirty="0" err="1">
                <a:ea typeface="Oswald"/>
                <a:cs typeface="Oswald"/>
                <a:sym typeface="Oswald"/>
              </a:rPr>
              <a:t>HeLa</a:t>
            </a:r>
            <a:r>
              <a:rPr lang="ru-RU" sz="3600" dirty="0">
                <a:ea typeface="Oswald"/>
                <a:cs typeface="Oswald"/>
                <a:sym typeface="Oswald"/>
              </a:rPr>
              <a:t>, </a:t>
            </a:r>
            <a:r>
              <a:rPr lang="ru-RU" sz="3600" dirty="0" err="1">
                <a:ea typeface="Oswald"/>
                <a:cs typeface="Oswald"/>
                <a:sym typeface="Oswald"/>
              </a:rPr>
              <a:t>мононуклеарных</a:t>
            </a:r>
            <a:r>
              <a:rPr lang="ru-RU" sz="3600" dirty="0">
                <a:ea typeface="Oswald"/>
                <a:cs typeface="Oswald"/>
                <a:sym typeface="Oswald"/>
              </a:rPr>
              <a:t> клетках (МНК) </a:t>
            </a:r>
            <a:r>
              <a:rPr lang="ru-RU" sz="3600" dirty="0" err="1">
                <a:ea typeface="Oswald"/>
                <a:cs typeface="Oswald"/>
                <a:sym typeface="Oswald"/>
              </a:rPr>
              <a:t>переферической</a:t>
            </a:r>
            <a:r>
              <a:rPr lang="ru-RU" sz="3600" dirty="0">
                <a:ea typeface="Oswald"/>
                <a:cs typeface="Oswald"/>
                <a:sym typeface="Oswald"/>
              </a:rPr>
              <a:t> крови человека, а также эмбриональных фибробластах мыши 3T3b и трансформированных эмбриональных фибробластах мыши 3T3-SV40, и показана противоопухолевая активность нитрата серебра </a:t>
            </a:r>
            <a:r>
              <a:rPr lang="ru-RU" sz="3600" dirty="0" err="1">
                <a:ea typeface="Oswald"/>
                <a:cs typeface="Oswald"/>
                <a:sym typeface="Oswald"/>
              </a:rPr>
              <a:t>in</a:t>
            </a:r>
            <a:r>
              <a:rPr lang="ru-RU" sz="3600" dirty="0">
                <a:ea typeface="Oswald"/>
                <a:cs typeface="Oswald"/>
                <a:sym typeface="Oswald"/>
              </a:rPr>
              <a:t> </a:t>
            </a:r>
            <a:r>
              <a:rPr lang="ru-RU" sz="3600" dirty="0" err="1">
                <a:ea typeface="Oswald"/>
                <a:cs typeface="Oswald"/>
                <a:sym typeface="Oswald"/>
              </a:rPr>
              <a:t>vivo</a:t>
            </a:r>
            <a:r>
              <a:rPr lang="ru-RU" sz="3600" dirty="0">
                <a:ea typeface="Oswald"/>
                <a:cs typeface="Oswald"/>
                <a:sym typeface="Oswald"/>
              </a:rPr>
              <a:t> на модели солидной опухоли Эрлиха</a:t>
            </a:r>
            <a:r>
              <a:rPr lang="ru-RU" sz="3600" dirty="0" smtClean="0">
                <a:ea typeface="Oswald"/>
                <a:cs typeface="Oswald"/>
                <a:sym typeface="Oswald"/>
              </a:rPr>
              <a:t>.</a:t>
            </a: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r>
              <a:rPr lang="ru-RU" sz="3600" b="1" dirty="0">
                <a:ea typeface="Oswald"/>
                <a:cs typeface="Oswald"/>
                <a:sym typeface="Oswald"/>
              </a:rPr>
              <a:t>Цель </a:t>
            </a:r>
            <a:r>
              <a:rPr lang="ru-RU" sz="3600" b="1" dirty="0" smtClean="0">
                <a:ea typeface="Oswald"/>
                <a:cs typeface="Oswald"/>
                <a:sym typeface="Oswald"/>
              </a:rPr>
              <a:t>исследования</a:t>
            </a:r>
          </a:p>
          <a:p>
            <a:endParaRPr lang="ru-RU" sz="3600" b="1" dirty="0">
              <a:ea typeface="Oswald"/>
              <a:cs typeface="Oswald"/>
              <a:sym typeface="Oswald"/>
            </a:endParaRPr>
          </a:p>
          <a:p>
            <a:r>
              <a:rPr lang="ru-RU" sz="3600" dirty="0">
                <a:ea typeface="Oswald"/>
                <a:cs typeface="Oswald"/>
                <a:sym typeface="Oswald"/>
              </a:rPr>
              <a:t>Исследование цитотоксической и противоопухолевой активности нитрата серебра </a:t>
            </a:r>
            <a:r>
              <a:rPr lang="ru-RU" sz="3600" dirty="0" err="1">
                <a:ea typeface="Oswald"/>
                <a:cs typeface="Oswald"/>
                <a:sym typeface="Oswald"/>
              </a:rPr>
              <a:t>in</a:t>
            </a:r>
            <a:r>
              <a:rPr lang="ru-RU" sz="3600" dirty="0">
                <a:ea typeface="Oswald"/>
                <a:cs typeface="Oswald"/>
                <a:sym typeface="Oswald"/>
              </a:rPr>
              <a:t> </a:t>
            </a:r>
            <a:r>
              <a:rPr lang="ru-RU" sz="3600" dirty="0" err="1">
                <a:ea typeface="Oswald"/>
                <a:cs typeface="Oswald"/>
                <a:sym typeface="Oswald"/>
              </a:rPr>
              <a:t>vitro</a:t>
            </a:r>
            <a:r>
              <a:rPr lang="ru-RU" sz="3600" dirty="0">
                <a:ea typeface="Oswald"/>
                <a:cs typeface="Oswald"/>
                <a:sym typeface="Oswald"/>
              </a:rPr>
              <a:t> и </a:t>
            </a:r>
            <a:r>
              <a:rPr lang="ru-RU" sz="3600" dirty="0" err="1">
                <a:ea typeface="Oswald"/>
                <a:cs typeface="Oswald"/>
                <a:sym typeface="Oswald"/>
              </a:rPr>
              <a:t>in</a:t>
            </a:r>
            <a:r>
              <a:rPr lang="ru-RU" sz="3600" dirty="0">
                <a:ea typeface="Oswald"/>
                <a:cs typeface="Oswald"/>
                <a:sym typeface="Oswald"/>
              </a:rPr>
              <a:t> </a:t>
            </a:r>
            <a:r>
              <a:rPr lang="ru-RU" sz="3600" dirty="0" err="1">
                <a:ea typeface="Oswald"/>
                <a:cs typeface="Oswald"/>
                <a:sym typeface="Oswald"/>
              </a:rPr>
              <a:t>vivo</a:t>
            </a:r>
            <a:r>
              <a:rPr lang="ru-RU" sz="3600" dirty="0">
                <a:ea typeface="Oswald"/>
                <a:cs typeface="Oswald"/>
                <a:sym typeface="Oswald"/>
              </a:rPr>
              <a:t>. </a:t>
            </a: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r>
              <a:rPr lang="ru-RU" sz="3600" b="1" dirty="0" smtClean="0">
                <a:ea typeface="Oswald"/>
                <a:cs typeface="Oswald"/>
                <a:sym typeface="Oswald"/>
              </a:rPr>
              <a:t>Материалы </a:t>
            </a:r>
            <a:r>
              <a:rPr lang="ru-RU" sz="3600" b="1" dirty="0">
                <a:ea typeface="Oswald"/>
                <a:cs typeface="Oswald"/>
                <a:sym typeface="Oswald"/>
              </a:rPr>
              <a:t>и </a:t>
            </a:r>
            <a:r>
              <a:rPr lang="ru-RU" sz="3600" b="1" dirty="0" smtClean="0">
                <a:ea typeface="Oswald"/>
                <a:cs typeface="Oswald"/>
                <a:sym typeface="Oswald"/>
              </a:rPr>
              <a:t>методы</a:t>
            </a:r>
          </a:p>
          <a:p>
            <a:endParaRPr lang="ru-RU" sz="3600" b="1" dirty="0">
              <a:ea typeface="Oswald"/>
              <a:cs typeface="Oswald"/>
              <a:sym typeface="Oswald"/>
            </a:endParaRPr>
          </a:p>
          <a:p>
            <a:r>
              <a:rPr lang="ru-RU" sz="3600" dirty="0">
                <a:ea typeface="Oswald"/>
                <a:cs typeface="Oswald"/>
                <a:sym typeface="Oswald"/>
              </a:rPr>
              <a:t>В работе использовали следующие клеточные линии: К-562 (хроническая </a:t>
            </a:r>
            <a:r>
              <a:rPr lang="ru-RU" sz="3600" dirty="0" err="1">
                <a:ea typeface="Oswald"/>
                <a:cs typeface="Oswald"/>
                <a:sym typeface="Oswald"/>
              </a:rPr>
              <a:t>миелогенная</a:t>
            </a:r>
            <a:r>
              <a:rPr lang="ru-RU" sz="3600" dirty="0">
                <a:ea typeface="Oswald"/>
                <a:cs typeface="Oswald"/>
                <a:sym typeface="Oswald"/>
              </a:rPr>
              <a:t> лейкемия человека); </a:t>
            </a:r>
            <a:r>
              <a:rPr lang="ru-RU" sz="3600" dirty="0" err="1">
                <a:ea typeface="Oswald"/>
                <a:cs typeface="Oswald"/>
                <a:sym typeface="Oswald"/>
              </a:rPr>
              <a:t>HeLa</a:t>
            </a:r>
            <a:r>
              <a:rPr lang="ru-RU" sz="3600" dirty="0">
                <a:ea typeface="Oswald"/>
                <a:cs typeface="Oswald"/>
                <a:sym typeface="Oswald"/>
              </a:rPr>
              <a:t> карцинома шейки матки человека); Эмбриональные фибробласты мыши 3T3b и трансформированные эмбриональные фибробласты мыши 3T3-SV40. Клетки получены из Российской коллекции клеточных культур позвоночных Института Цитологии РАН. МНК </a:t>
            </a:r>
            <a:r>
              <a:rPr lang="ru-RU" sz="3600" dirty="0" err="1">
                <a:ea typeface="Oswald"/>
                <a:cs typeface="Oswald"/>
                <a:sym typeface="Oswald"/>
              </a:rPr>
              <a:t>переферической</a:t>
            </a:r>
            <a:r>
              <a:rPr lang="ru-RU" sz="3600" dirty="0">
                <a:ea typeface="Oswald"/>
                <a:cs typeface="Oswald"/>
                <a:sym typeface="Oswald"/>
              </a:rPr>
              <a:t> крови человека здоровых доноров получали методом центрифугирования в градиенте плотности </a:t>
            </a:r>
            <a:r>
              <a:rPr lang="ru-RU" sz="3600" dirty="0" err="1">
                <a:ea typeface="Oswald"/>
                <a:cs typeface="Oswald"/>
                <a:sym typeface="Oswald"/>
              </a:rPr>
              <a:t>Ficoll-Paque</a:t>
            </a:r>
            <a:r>
              <a:rPr lang="ru-RU" sz="3600" dirty="0">
                <a:ea typeface="Oswald"/>
                <a:cs typeface="Oswald"/>
                <a:sym typeface="Oswald"/>
              </a:rPr>
              <a:t> PLUS (GE </a:t>
            </a:r>
            <a:r>
              <a:rPr lang="ru-RU" sz="3600" dirty="0" err="1">
                <a:ea typeface="Oswald"/>
                <a:cs typeface="Oswald"/>
                <a:sym typeface="Oswald"/>
              </a:rPr>
              <a:t>Healthcare</a:t>
            </a:r>
            <a:r>
              <a:rPr lang="ru-RU" sz="3600" dirty="0">
                <a:ea typeface="Oswald"/>
                <a:cs typeface="Oswald"/>
                <a:sym typeface="Oswald"/>
              </a:rPr>
              <a:t>, США). Для определения цитотоксической активности нитрата серебра (</a:t>
            </a:r>
            <a:r>
              <a:rPr lang="ru-RU" sz="3600" dirty="0" err="1">
                <a:ea typeface="Oswald"/>
                <a:cs typeface="Oswald"/>
                <a:sym typeface="Oswald"/>
              </a:rPr>
              <a:t>Sigma</a:t>
            </a:r>
            <a:r>
              <a:rPr lang="ru-RU" sz="3600" dirty="0">
                <a:ea typeface="Oswald"/>
                <a:cs typeface="Oswald"/>
                <a:sym typeface="Oswald"/>
              </a:rPr>
              <a:t>, USA) </a:t>
            </a:r>
            <a:r>
              <a:rPr lang="ru-RU" sz="3600" dirty="0" err="1">
                <a:ea typeface="Oswald"/>
                <a:cs typeface="Oswald"/>
                <a:sym typeface="Oswald"/>
              </a:rPr>
              <a:t>in</a:t>
            </a:r>
            <a:r>
              <a:rPr lang="ru-RU" sz="3600" dirty="0">
                <a:ea typeface="Oswald"/>
                <a:cs typeface="Oswald"/>
                <a:sym typeface="Oswald"/>
              </a:rPr>
              <a:t> </a:t>
            </a:r>
            <a:r>
              <a:rPr lang="ru-RU" sz="3600" dirty="0" err="1">
                <a:ea typeface="Oswald"/>
                <a:cs typeface="Oswald"/>
                <a:sym typeface="Oswald"/>
              </a:rPr>
              <a:t>vitro</a:t>
            </a:r>
            <a:r>
              <a:rPr lang="ru-RU" sz="3600" dirty="0">
                <a:ea typeface="Oswald"/>
                <a:cs typeface="Oswald"/>
                <a:sym typeface="Oswald"/>
              </a:rPr>
              <a:t> использовалась проточная </a:t>
            </a:r>
            <a:r>
              <a:rPr lang="ru-RU" sz="3600" dirty="0" err="1">
                <a:ea typeface="Oswald"/>
                <a:cs typeface="Oswald"/>
                <a:sym typeface="Oswald"/>
              </a:rPr>
              <a:t>цитофлуорометрия</a:t>
            </a:r>
            <a:r>
              <a:rPr lang="ru-RU" sz="3600" dirty="0">
                <a:ea typeface="Oswald"/>
                <a:cs typeface="Oswald"/>
                <a:sym typeface="Oswald"/>
              </a:rPr>
              <a:t> и колориметрический МТС-тест</a:t>
            </a:r>
            <a:r>
              <a:rPr lang="ru-RU" sz="3600" dirty="0" smtClean="0">
                <a:ea typeface="Oswald"/>
                <a:cs typeface="Oswald"/>
                <a:sym typeface="Oswald"/>
              </a:rPr>
              <a:t>.</a:t>
            </a: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r>
              <a:rPr lang="ru-RU" sz="3600" dirty="0" smtClean="0">
                <a:ea typeface="Oswald"/>
                <a:cs typeface="Oswald"/>
                <a:sym typeface="Oswald"/>
              </a:rPr>
              <a:t>Выживаемость </a:t>
            </a:r>
            <a:r>
              <a:rPr lang="ru-RU" sz="3600" dirty="0">
                <a:ea typeface="Oswald"/>
                <a:cs typeface="Oswald"/>
                <a:sym typeface="Oswald"/>
              </a:rPr>
              <a:t>клеток определялась в соответствии с протоколом производителя. Для исследования противоопухолевой активность нитрата серебра </a:t>
            </a:r>
            <a:r>
              <a:rPr lang="ru-RU" sz="3600" dirty="0" err="1">
                <a:ea typeface="Oswald"/>
                <a:cs typeface="Oswald"/>
                <a:sym typeface="Oswald"/>
              </a:rPr>
              <a:t>in</a:t>
            </a:r>
            <a:r>
              <a:rPr lang="ru-RU" sz="3600" dirty="0">
                <a:ea typeface="Oswald"/>
                <a:cs typeface="Oswald"/>
                <a:sym typeface="Oswald"/>
              </a:rPr>
              <a:t> </a:t>
            </a:r>
            <a:r>
              <a:rPr lang="ru-RU" sz="3600" dirty="0" err="1">
                <a:ea typeface="Oswald"/>
                <a:cs typeface="Oswald"/>
                <a:sym typeface="Oswald"/>
              </a:rPr>
              <a:t>vivo</a:t>
            </a:r>
            <a:r>
              <a:rPr lang="ru-RU" sz="3600" dirty="0">
                <a:ea typeface="Oswald"/>
                <a:cs typeface="Oswald"/>
                <a:sym typeface="Oswald"/>
              </a:rPr>
              <a:t> были использованы мыши-самцы линии SHR. В качестве опухолевой модели использовалась штамм </a:t>
            </a:r>
            <a:r>
              <a:rPr lang="ru-RU" sz="3600" dirty="0" err="1">
                <a:ea typeface="Oswald"/>
                <a:cs typeface="Oswald"/>
                <a:sym typeface="Oswald"/>
              </a:rPr>
              <a:t>аденокарциномы</a:t>
            </a:r>
            <a:r>
              <a:rPr lang="ru-RU" sz="3600" dirty="0">
                <a:ea typeface="Oswald"/>
                <a:cs typeface="Oswald"/>
                <a:sym typeface="Oswald"/>
              </a:rPr>
              <a:t> Эрлиха, поддерживаемый в НИИ Онкологии имени Н.Н. Петрова в </a:t>
            </a:r>
            <a:r>
              <a:rPr lang="ru-RU" sz="3600" dirty="0" err="1">
                <a:ea typeface="Oswald"/>
                <a:cs typeface="Oswald"/>
                <a:sym typeface="Oswald"/>
              </a:rPr>
              <a:t>асцитной</a:t>
            </a:r>
            <a:r>
              <a:rPr lang="ru-RU" sz="3600" dirty="0">
                <a:ea typeface="Oswald"/>
                <a:cs typeface="Oswald"/>
                <a:sym typeface="Oswald"/>
              </a:rPr>
              <a:t> форме, перевиваемой </a:t>
            </a:r>
            <a:r>
              <a:rPr lang="ru-RU" sz="3600" dirty="0" err="1">
                <a:ea typeface="Oswald"/>
                <a:cs typeface="Oswald"/>
                <a:sym typeface="Oswald"/>
              </a:rPr>
              <a:t>внутрибрюшинно</a:t>
            </a:r>
            <a:r>
              <a:rPr lang="ru-RU" sz="3600" dirty="0">
                <a:ea typeface="Oswald"/>
                <a:cs typeface="Oswald"/>
                <a:sym typeface="Oswald"/>
              </a:rPr>
              <a:t>. </a:t>
            </a: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r>
              <a:rPr lang="ru-RU" sz="3600" b="1" dirty="0">
                <a:ea typeface="Oswald"/>
                <a:cs typeface="Oswald"/>
                <a:sym typeface="Oswald"/>
              </a:rPr>
              <a:t>Результаты </a:t>
            </a:r>
            <a:r>
              <a:rPr lang="ru-RU" sz="3600" b="1" dirty="0" smtClean="0">
                <a:ea typeface="Oswald"/>
                <a:cs typeface="Oswald"/>
                <a:sym typeface="Oswald"/>
              </a:rPr>
              <a:t>исследования</a:t>
            </a: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pPr lvl="0"/>
            <a:r>
              <a:rPr lang="ru-RU" sz="3600" b="1" dirty="0">
                <a:solidFill>
                  <a:srgbClr val="434343"/>
                </a:solidFill>
                <a:ea typeface="Droid Serif"/>
                <a:cs typeface="Droid Serif"/>
                <a:sym typeface="Droid Serif"/>
              </a:rPr>
              <a:t>Противоопухолевая активность нитрата серебра </a:t>
            </a:r>
            <a:r>
              <a:rPr lang="ru-RU" sz="3600" b="1" dirty="0" err="1">
                <a:solidFill>
                  <a:srgbClr val="434343"/>
                </a:solidFill>
                <a:ea typeface="Droid Serif"/>
                <a:cs typeface="Droid Serif"/>
                <a:sym typeface="Droid Serif"/>
              </a:rPr>
              <a:t>in</a:t>
            </a:r>
            <a:r>
              <a:rPr lang="ru-RU" sz="3600" b="1" dirty="0">
                <a:solidFill>
                  <a:srgbClr val="434343"/>
                </a:solidFill>
                <a:ea typeface="Droid Serif"/>
                <a:cs typeface="Droid Serif"/>
                <a:sym typeface="Droid Serif"/>
              </a:rPr>
              <a:t> </a:t>
            </a:r>
            <a:r>
              <a:rPr lang="ru-RU" sz="3600" b="1" dirty="0" err="1" smtClean="0">
                <a:solidFill>
                  <a:srgbClr val="434343"/>
                </a:solidFill>
                <a:ea typeface="Droid Serif"/>
                <a:cs typeface="Droid Serif"/>
                <a:sym typeface="Droid Serif"/>
              </a:rPr>
              <a:t>vivo</a:t>
            </a:r>
            <a:endParaRPr lang="ru-RU" sz="3600" b="1" dirty="0">
              <a:solidFill>
                <a:srgbClr val="434343"/>
              </a:solidFill>
              <a:ea typeface="Droid Serif"/>
              <a:cs typeface="Droid Serif"/>
              <a:sym typeface="Droid Serif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r>
              <a:rPr lang="ru-RU" sz="3600" dirty="0" smtClean="0">
                <a:ea typeface="Oswald"/>
                <a:cs typeface="Oswald"/>
                <a:sym typeface="Oswald"/>
              </a:rPr>
              <a:t>Полученные </a:t>
            </a:r>
            <a:r>
              <a:rPr lang="ru-RU" sz="3600" dirty="0">
                <a:ea typeface="Oswald"/>
                <a:cs typeface="Oswald"/>
                <a:sym typeface="Oswald"/>
              </a:rPr>
              <a:t>данные позволяют сделать следующий выводы: подтверждено, что нитрат серебра обладает цитотоксическим действием, значение IC50 для опухолевых линий </a:t>
            </a:r>
            <a:r>
              <a:rPr lang="ru-RU" sz="3600" dirty="0" err="1">
                <a:ea typeface="Oswald"/>
                <a:cs typeface="Oswald"/>
                <a:sym typeface="Oswald"/>
              </a:rPr>
              <a:t>HeLa</a:t>
            </a:r>
            <a:r>
              <a:rPr lang="ru-RU" sz="3600" dirty="0">
                <a:ea typeface="Oswald"/>
                <a:cs typeface="Oswald"/>
                <a:sym typeface="Oswald"/>
              </a:rPr>
              <a:t> и K-562 в 20 раз выше, чем IC50 для нормальных МНК человека. Нитрат серебра обладает противоопухолевым действием в отношении солидной опухоли Эрлиха, однако также обладает системным и местным токсическими эффектами.</a:t>
            </a:r>
          </a:p>
          <a:p>
            <a:endParaRPr lang="ru-RU" sz="3600" dirty="0" smtClean="0">
              <a:ea typeface="Oswald"/>
              <a:cs typeface="Oswald"/>
              <a:sym typeface="Oswald"/>
            </a:endParaRPr>
          </a:p>
          <a:p>
            <a:r>
              <a:rPr lang="ru-RU" sz="3600" b="1" dirty="0" smtClean="0">
                <a:ea typeface="Oswald"/>
                <a:cs typeface="Oswald"/>
                <a:sym typeface="Oswald"/>
              </a:rPr>
              <a:t>Контакты</a:t>
            </a:r>
            <a:endParaRPr lang="ru-RU" sz="3600" b="1" dirty="0">
              <a:ea typeface="Oswald"/>
              <a:cs typeface="Oswald"/>
              <a:sym typeface="Oswald"/>
            </a:endParaRPr>
          </a:p>
          <a:p>
            <a:r>
              <a:rPr lang="ru-RU" sz="3600" dirty="0">
                <a:ea typeface="Oswald"/>
                <a:cs typeface="Oswald"/>
                <a:sym typeface="Oswald"/>
              </a:rPr>
              <a:t>E-</a:t>
            </a:r>
            <a:r>
              <a:rPr lang="ru-RU" sz="3600" dirty="0" err="1">
                <a:ea typeface="Oswald"/>
                <a:cs typeface="Oswald"/>
                <a:sym typeface="Oswald"/>
              </a:rPr>
              <a:t>mail</a:t>
            </a:r>
            <a:r>
              <a:rPr lang="ru-RU" sz="3600" dirty="0">
                <a:ea typeface="Oswald"/>
                <a:cs typeface="Oswald"/>
                <a:sym typeface="Oswald"/>
              </a:rPr>
              <a:t>: vip.nasa@bk.ru</a:t>
            </a:r>
            <a:endParaRPr lang="ru-RU" sz="3600" dirty="0">
              <a:ea typeface="Oswald"/>
              <a:cs typeface="Oswald"/>
              <a:sym typeface="Oswald"/>
            </a:endParaRPr>
          </a:p>
          <a:p>
            <a:endParaRPr lang="ru-RU" sz="44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07" y="9569054"/>
            <a:ext cx="13704887" cy="128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Google Shape;78;p13"/>
          <p:cNvSpPr txBox="1"/>
          <p:nvPr/>
        </p:nvSpPr>
        <p:spPr>
          <a:xfrm>
            <a:off x="33800143" y="5086115"/>
            <a:ext cx="14796677" cy="238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Таблица </a:t>
            </a:r>
            <a:r>
              <a:rPr lang="ru-RU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1</a:t>
            </a:r>
          </a:p>
          <a:p>
            <a:pPr lvl="0" algn="just"/>
            <a:r>
              <a:rPr lang="ru-RU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Значения 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концентрации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полуингибировая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</a:t>
            </a:r>
            <a:r>
              <a:rPr lang="ru-RU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IC50 нитрата серебра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, полученные </a:t>
            </a:r>
            <a:r>
              <a:rPr lang="ru-RU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для опухолевых 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и нормальных клеточных линий.</a:t>
            </a:r>
            <a:endParaRPr lang="ru-RU" sz="3600" dirty="0" smtClean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  <a:p>
            <a:pPr lvl="0" algn="just"/>
            <a:endParaRPr lang="ru-RU" sz="36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</p:txBody>
      </p:sp>
      <p:pic>
        <p:nvPicPr>
          <p:cNvPr id="1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143" y="7667622"/>
            <a:ext cx="14796676" cy="34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327" y="12572243"/>
            <a:ext cx="5659165" cy="368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Google Shape;77;p13"/>
          <p:cNvSpPr txBox="1"/>
          <p:nvPr/>
        </p:nvSpPr>
        <p:spPr>
          <a:xfrm>
            <a:off x="33506229" y="16623665"/>
            <a:ext cx="1449488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3600" dirty="0" smtClean="0">
                <a:latin typeface="+mj-lt"/>
                <a:ea typeface="Oswald"/>
                <a:cs typeface="Oswald"/>
                <a:sym typeface="Oswald"/>
              </a:rPr>
              <a:t>Рисунок 2. Выраженная </a:t>
            </a:r>
            <a:r>
              <a:rPr lang="ru-RU" sz="3600" dirty="0">
                <a:latin typeface="+mj-lt"/>
                <a:ea typeface="Oswald"/>
                <a:cs typeface="Oswald"/>
                <a:sym typeface="Oswald"/>
              </a:rPr>
              <a:t>местная реакция </a:t>
            </a:r>
            <a:r>
              <a:rPr lang="ru-RU" sz="3600" dirty="0" smtClean="0">
                <a:latin typeface="+mj-lt"/>
                <a:ea typeface="Oswald"/>
                <a:cs typeface="Oswald"/>
                <a:sym typeface="Oswald"/>
              </a:rPr>
              <a:t>у мышей на </a:t>
            </a:r>
            <a:r>
              <a:rPr lang="ru-RU" sz="3600" dirty="0">
                <a:latin typeface="+mj-lt"/>
                <a:ea typeface="Oswald"/>
                <a:cs typeface="Oswald"/>
                <a:sym typeface="Oswald"/>
              </a:rPr>
              <a:t>введение </a:t>
            </a:r>
            <a:r>
              <a:rPr lang="ru-RU" sz="3600" dirty="0" smtClean="0">
                <a:latin typeface="+mj-lt"/>
                <a:ea typeface="Oswald"/>
                <a:cs typeface="Oswald"/>
                <a:sym typeface="Oswald"/>
              </a:rPr>
              <a:t>нитрата серебра</a:t>
            </a:r>
            <a:endParaRPr sz="3600" dirty="0">
              <a:latin typeface="+mj-lt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458</Words>
  <Application>Microsoft Office PowerPoint</Application>
  <PresentationFormat>Произвольный</PresentationFormat>
  <Paragraphs>87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Droid Serif</vt:lpstr>
      <vt:lpstr>Oswald</vt:lpstr>
      <vt:lpstr>Simple Light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Александрович Богданов</dc:creator>
  <cp:lastModifiedBy>Пользователь</cp:lastModifiedBy>
  <cp:revision>28</cp:revision>
  <dcterms:modified xsi:type="dcterms:W3CDTF">2023-08-21T13:46:27Z</dcterms:modified>
</cp:coreProperties>
</file>